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1.xml"/>
  <Override ContentType="application/vnd.openxmlformats-officedocument.drawingml.chart+xml" PartName="/ppt/charts/chart1.xml"/>
  <Override ContentType="application/vnd.openxmlformats-officedocument.drawingml.chartshapes+xml" PartName="/ppt/drawings/drawing1.xml"/>
  <Override ContentType="application/vnd.openxmlformats-officedocument.drawingml.chart+xml" PartName="/ppt/charts/chart2.xml"/>
  <Override ContentType="application/vnd.openxmlformats-officedocument.drawingml.chartshapes+xml" PartName="/ppt/drawings/drawing2.xml"/>
  <Override ContentType="application/vnd.openxmlformats-officedocument.drawingml.chart+xml" PartName="/ppt/charts/chart3.xml"/>
  <Override ContentType="application/vnd.openxmlformats-officedocument.drawingml.chartshapes+xml" PartName="/ppt/drawings/drawing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2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82" r:id="rId25"/>
    <p:sldId id="287" r:id="rId26"/>
    <p:sldId id="288" r:id="rId27"/>
    <p:sldId id="289" r:id="rId28"/>
    <p:sldId id="291" r:id="rId29"/>
    <p:sldId id="292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 ?><Relationships xmlns="http://schemas.openxmlformats.org/package/2006/relationships"><Relationship Id="rId2" Target="../drawings/drawing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2" Target="../drawings/drawing2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2" Target="../drawings/drawing3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5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математика</c:v>
                </c:pt>
                <c:pt idx="1">
                  <c:v>физика</c:v>
                </c:pt>
                <c:pt idx="2">
                  <c:v>информатика</c:v>
                </c:pt>
                <c:pt idx="3">
                  <c:v>русский язык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73.83</c:v>
                </c:pt>
                <c:pt idx="1">
                  <c:v>68.2</c:v>
                </c:pt>
                <c:pt idx="2">
                  <c:v>74.709999999999994</c:v>
                </c:pt>
                <c:pt idx="3">
                  <c:v>86.04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472064"/>
        <c:axId val="200473600"/>
      </c:barChart>
      <c:catAx>
        <c:axId val="200472064"/>
        <c:scaling>
          <c:orientation val="minMax"/>
        </c:scaling>
        <c:delete val="0"/>
        <c:axPos val="b"/>
        <c:majorTickMark val="out"/>
        <c:minorTickMark val="none"/>
        <c:tickLblPos val="nextTo"/>
        <c:crossAx val="200473600"/>
        <c:crosses val="autoZero"/>
        <c:auto val="1"/>
        <c:lblAlgn val="ctr"/>
        <c:lblOffset val="100"/>
        <c:noMultiLvlLbl val="0"/>
      </c:catAx>
      <c:valAx>
        <c:axId val="20047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47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11Б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</c:dPt>
          <c:cat>
            <c:strRef>
              <c:f>Лист1!$A$2:$A$4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русский язык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</c:v>
                </c:pt>
                <c:pt idx="1">
                  <c:v>73.13</c:v>
                </c:pt>
                <c:pt idx="2">
                  <c:v>89.21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785920"/>
        <c:axId val="200787456"/>
      </c:barChart>
      <c:catAx>
        <c:axId val="200785920"/>
        <c:scaling>
          <c:orientation val="minMax"/>
        </c:scaling>
        <c:delete val="0"/>
        <c:axPos val="b"/>
        <c:majorTickMark val="out"/>
        <c:minorTickMark val="none"/>
        <c:tickLblPos val="nextTo"/>
        <c:crossAx val="200787456"/>
        <c:crosses val="autoZero"/>
        <c:auto val="1"/>
        <c:lblAlgn val="ctr"/>
        <c:lblOffset val="100"/>
        <c:noMultiLvlLbl val="0"/>
      </c:catAx>
      <c:valAx>
        <c:axId val="20078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78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/>
              </a:solidFill>
            </c:spPr>
          </c:dPt>
          <c:cat>
            <c:strRef>
              <c:f>Лист1!$A$2:$A$6</c:f>
              <c:strCache>
                <c:ptCount val="4"/>
                <c:pt idx="0">
                  <c:v>история</c:v>
                </c:pt>
                <c:pt idx="1">
                  <c:v>обществознание</c:v>
                </c:pt>
                <c:pt idx="2">
                  <c:v>английский язык</c:v>
                </c:pt>
                <c:pt idx="3">
                  <c:v>русский язык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84.38</c:v>
                </c:pt>
                <c:pt idx="1">
                  <c:v>83.1</c:v>
                </c:pt>
                <c:pt idx="2">
                  <c:v>85.86</c:v>
                </c:pt>
                <c:pt idx="3">
                  <c:v>85.22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526848"/>
        <c:axId val="200532736"/>
      </c:barChart>
      <c:catAx>
        <c:axId val="200526848"/>
        <c:scaling>
          <c:orientation val="minMax"/>
        </c:scaling>
        <c:delete val="0"/>
        <c:axPos val="b"/>
        <c:majorTickMark val="out"/>
        <c:minorTickMark val="none"/>
        <c:tickLblPos val="nextTo"/>
        <c:crossAx val="200532736"/>
        <c:crosses val="autoZero"/>
        <c:auto val="1"/>
        <c:lblAlgn val="ctr"/>
        <c:lblOffset val="100"/>
        <c:noMultiLvlLbl val="0"/>
      </c:catAx>
      <c:valAx>
        <c:axId val="20053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526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КубГТУ</c:v>
                </c:pt>
                <c:pt idx="1">
                  <c:v>КубГАУ</c:v>
                </c:pt>
                <c:pt idx="2">
                  <c:v>ВУЗы Мск и СПб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25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563712"/>
        <c:axId val="200581888"/>
      </c:barChart>
      <c:catAx>
        <c:axId val="200563712"/>
        <c:scaling>
          <c:orientation val="minMax"/>
        </c:scaling>
        <c:delete val="0"/>
        <c:axPos val="b"/>
        <c:majorTickMark val="out"/>
        <c:minorTickMark val="none"/>
        <c:tickLblPos val="nextTo"/>
        <c:crossAx val="200581888"/>
        <c:crosses val="autoZero"/>
        <c:auto val="1"/>
        <c:lblAlgn val="ctr"/>
        <c:lblOffset val="100"/>
        <c:noMultiLvlLbl val="0"/>
      </c:catAx>
      <c:valAx>
        <c:axId val="200581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56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11Б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КубГМУ</c:v>
                </c:pt>
                <c:pt idx="1">
                  <c:v>ВУЗыСПб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672384"/>
        <c:axId val="200673920"/>
      </c:barChart>
      <c:catAx>
        <c:axId val="200672384"/>
        <c:scaling>
          <c:orientation val="minMax"/>
        </c:scaling>
        <c:delete val="0"/>
        <c:axPos val="b"/>
        <c:majorTickMark val="out"/>
        <c:minorTickMark val="none"/>
        <c:tickLblPos val="nextTo"/>
        <c:crossAx val="200673920"/>
        <c:crosses val="autoZero"/>
        <c:auto val="1"/>
        <c:lblAlgn val="ctr"/>
        <c:lblOffset val="100"/>
        <c:noMultiLvlLbl val="0"/>
      </c:catAx>
      <c:valAx>
        <c:axId val="20067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67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11В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КГУ</c:v>
                </c:pt>
                <c:pt idx="1">
                  <c:v>КубГАУ</c:v>
                </c:pt>
                <c:pt idx="2">
                  <c:v>НИИ ВШЭ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719744"/>
        <c:axId val="200725632"/>
      </c:barChart>
      <c:catAx>
        <c:axId val="20071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200725632"/>
        <c:crosses val="autoZero"/>
        <c:auto val="1"/>
        <c:lblAlgn val="ctr"/>
        <c:lblOffset val="100"/>
        <c:noMultiLvlLbl val="0"/>
      </c:catAx>
      <c:valAx>
        <c:axId val="200725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71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Целевой набор выпуск 2020</c:v>
                </c:pt>
                <c:pt idx="1">
                  <c:v>Целевой набор выпуск 2021</c:v>
                </c:pt>
                <c:pt idx="2">
                  <c:v>Целевой набор выпуск 2022</c:v>
                </c:pt>
                <c:pt idx="3">
                  <c:v>Бюджет 2020</c:v>
                </c:pt>
                <c:pt idx="4">
                  <c:v>Бюджет 2021</c:v>
                </c:pt>
                <c:pt idx="5">
                  <c:v>Бюджет 2022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10</c:v>
                </c:pt>
                <c:pt idx="3">
                  <c:v>65</c:v>
                </c:pt>
                <c:pt idx="4">
                  <c:v>80</c:v>
                </c:pt>
                <c:pt idx="5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0812416"/>
        <c:axId val="200813952"/>
        <c:axId val="0"/>
      </c:bar3DChart>
      <c:catAx>
        <c:axId val="200812416"/>
        <c:scaling>
          <c:orientation val="minMax"/>
        </c:scaling>
        <c:delete val="0"/>
        <c:axPos val="b"/>
        <c:majorTickMark val="out"/>
        <c:minorTickMark val="none"/>
        <c:tickLblPos val="nextTo"/>
        <c:crossAx val="200813952"/>
        <c:crosses val="autoZero"/>
        <c:auto val="1"/>
        <c:lblAlgn val="ctr"/>
        <c:lblOffset val="100"/>
        <c:noMultiLvlLbl val="0"/>
      </c:catAx>
      <c:valAx>
        <c:axId val="200813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81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0.20438</cdr:x>
      <cdr:y>0.20402</cdr:y>
    </cdr:from>
    <cdr:to>
      <cdr:x>0.46825</cdr:x>
      <cdr:y>0.3064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6064" y="923404"/>
          <a:ext cx="743776" cy="46333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0.47368</cdr:x>
      <cdr:y>0.21702</cdr:y>
    </cdr:from>
    <cdr:to>
      <cdr:x>0.7455</cdr:x>
      <cdr:y>0.31939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96143" y="982224"/>
          <a:ext cx="743776" cy="463336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0.14286</cdr:x>
      <cdr:y>0.1449</cdr:y>
    </cdr:from>
    <cdr:to>
      <cdr:x>0.3273</cdr:x>
      <cdr:y>0.24727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76064" y="655793"/>
          <a:ext cx="743776" cy="4633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0.3201</cdr:x>
      <cdr:y>0.13577</cdr:y>
    </cdr:from>
    <cdr:to>
      <cdr:x>0.49094</cdr:x>
      <cdr:y>0.23814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290801" y="614496"/>
          <a:ext cx="688908" cy="4633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0.46429</cdr:x>
      <cdr:y>0.12199</cdr:y>
    </cdr:from>
    <cdr:to>
      <cdr:x>0.64873</cdr:x>
      <cdr:y>0.22436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1872208" y="552105"/>
          <a:ext cx="743776" cy="46333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AEE87-7F49-4423-BAD4-EEA5A512FDC5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94DA8-995F-4740-AF59-10EF6E23D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AD801-81DA-4880-A592-D32A926B010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2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2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308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67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354531-1DFB-473D-BFF0-973134FD19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2B66C4-18F9-495B-A438-EB143C59E9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05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652AF6-1889-4900-8FCD-90BB91AA0F8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607F0-995B-4CF5-BD24-20A5388AEB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03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C9026-D03D-4420-9BAF-7910E1B8DA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43898-D6A4-4043-89C1-42A3FBEE50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19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0C3BDF-3D4A-4117-A465-EE635FF5F9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1BA72-994F-4DA8-BCFB-66D9B41E90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22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53720-FF49-441D-A1C4-F8C199088E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A0773-4ED2-4E57-A342-D23EFB82A11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12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D19CB6-4346-40D8-95E6-7CDAF7473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D1BAD-5DF1-4561-B0D0-E13ACB3370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35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744E4-5816-4E06-B839-7ABD1CEF439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9DCA8-C9D2-49E2-8FC0-74B9E9B9AF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80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A2703-A06A-493A-A95B-C6F586837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44242-0D1C-44D0-B2F0-4503B61619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06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190A3-4ACF-49AB-98CB-8188FD8F54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4336C-5217-4CCC-91B8-373850941C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91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9D6400-88C7-45FF-A337-38FFC55FDB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C84D4-AC31-493B-B87E-334456ABAAE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90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F2D42-28FF-43DD-A24B-49F6842ABD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15119-FFFD-459E-835E-22B7932A26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04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2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77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40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4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32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32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45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4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852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52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3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4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03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45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2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6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9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3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2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43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70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0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9890-695E-4F75-A85F-B4570504C35B}" type="datetimeFigureOut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26.08.2022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4ED658-391E-4D3E-BA38-F04498DADEF6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81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3BB99-343F-4739-9CD5-C822ED590E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8363-1AD8-43FC-ABB1-E71A19F0C3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5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pn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8" Target="../media/image57.jpeg" Type="http://schemas.openxmlformats.org/officeDocument/2006/relationships/image"/><Relationship Id="rId3" Target="../media/image52.jpeg" Type="http://schemas.openxmlformats.org/officeDocument/2006/relationships/image"/><Relationship Id="rId7" Target="../media/image56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55.jpeg" Type="http://schemas.openxmlformats.org/officeDocument/2006/relationships/image"/><Relationship Id="rId5" Target="../media/image54.jpeg" Type="http://schemas.openxmlformats.org/officeDocument/2006/relationships/image"/><Relationship Id="rId4" Target="../media/image53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2" Target="../media/image5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chart" Target="../charts/chart2.xml"/><Relationship Id="rId7" Type="http://schemas.openxmlformats.org/officeDocument/2006/relationships/image" Target="../media/image6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tvkrasnodar.ru/obshchestvo/2022/06/16/krasnodarskaya-vypusknitsa-anna-kruch-nabrala-100-ballov-po-dvum-predmetam/" TargetMode="External"/><Relationship Id="rId3" Type="http://schemas.openxmlformats.org/officeDocument/2006/relationships/hyperlink" Target="https://t.me/tvkrasnodar/21579" TargetMode="External"/><Relationship Id="rId7" Type="http://schemas.openxmlformats.org/officeDocument/2006/relationships/hyperlink" Target="https://tvkrasnodar.ru/obshchestvo/2022/06/14/khimiyu-na-100-ballov-v-krasnodare-ege-po-etomu-predmetu-s-naivysshim-rezultatom-napisali-20-chelove/" TargetMode="External"/><Relationship Id="rId2" Type="http://schemas.openxmlformats.org/officeDocument/2006/relationships/hyperlink" Target="https://t.me/tvkrasnodar/21588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t.me/tvkrasnodar/21575" TargetMode="External"/><Relationship Id="rId5" Type="http://schemas.openxmlformats.org/officeDocument/2006/relationships/hyperlink" Target="https://t.me/tvkrasnodar/21626" TargetMode="External"/><Relationship Id="rId4" Type="http://schemas.openxmlformats.org/officeDocument/2006/relationships/hyperlink" Target="https://t.me/tvkrasnodar/21617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8" Target="https://moeobrazovanie.ru/partners/molodezhnyj_forum_professionalnyj_rost" TargetMode="External" Type="http://schemas.openxmlformats.org/officeDocument/2006/relationships/hyperlink"/><Relationship Id="rId13" Target="../media/image7.jpeg" Type="http://schemas.openxmlformats.org/officeDocument/2006/relationships/image"/><Relationship Id="rId18" Target="../media/image12.jpeg" Type="http://schemas.openxmlformats.org/officeDocument/2006/relationships/image"/><Relationship Id="rId3" Target="https://moeobrazovanie.ru/partners/prof_online_test" TargetMode="External" Type="http://schemas.openxmlformats.org/officeDocument/2006/relationships/hyperlink"/><Relationship Id="rId7" Target="https://moeobrazovanie.ru/partners/metodicheskij_kabinet_proforientacii_galiny_rezapkinoj" TargetMode="External" Type="http://schemas.openxmlformats.org/officeDocument/2006/relationships/hyperlink"/><Relationship Id="rId12" Target="../media/image6.jpeg" Type="http://schemas.openxmlformats.org/officeDocument/2006/relationships/image"/><Relationship Id="rId17" Target="../media/image11.jpeg" Type="http://schemas.openxmlformats.org/officeDocument/2006/relationships/image"/><Relationship Id="rId2" Target="https://moeobrazovanie.ru/partners/tsentr_testirovanija_i_razvitija_gumanitarnie_tehnologii" TargetMode="External" Type="http://schemas.openxmlformats.org/officeDocument/2006/relationships/hyperlink"/><Relationship Id="rId16" Target="../media/image10.jpeg" Type="http://schemas.openxmlformats.org/officeDocument/2006/relationships/image"/><Relationship Id="rId20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6" Target="https://moeobrazovanie.ru/partners/detskij_nauchno_tehnologicheskij_centr_poligon_pro" TargetMode="External" Type="http://schemas.openxmlformats.org/officeDocument/2006/relationships/hyperlink"/><Relationship Id="rId11" Target="../media/image5.jpeg" Type="http://schemas.openxmlformats.org/officeDocument/2006/relationships/image"/><Relationship Id="rId5" Target="https://moeobrazovanie.ru/partners/altayskiy_center" TargetMode="External" Type="http://schemas.openxmlformats.org/officeDocument/2006/relationships/hyperlink"/><Relationship Id="rId15" Target="../media/image9.jpeg" Type="http://schemas.openxmlformats.org/officeDocument/2006/relationships/image"/><Relationship Id="rId10" Target="https://moeobrazovanie.ru/partners/centr_sodejstvija_zanjatosti_i_professionalnoj_orientacii_molodezhi_vektor" TargetMode="External" Type="http://schemas.openxmlformats.org/officeDocument/2006/relationships/hyperlink"/><Relationship Id="rId19" Target="../media/image13.jpeg" Type="http://schemas.openxmlformats.org/officeDocument/2006/relationships/image"/><Relationship Id="rId4" Target="https://moeobrazovanie.ru/partners/proektpro" TargetMode="External" Type="http://schemas.openxmlformats.org/officeDocument/2006/relationships/hyperlink"/><Relationship Id="rId9" Target="https://moeobrazovanie.ru/partners/segodnja" TargetMode="External" Type="http://schemas.openxmlformats.org/officeDocument/2006/relationships/hyperlink"/><Relationship Id="rId14" Target="../media/image8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7" Target="../media/image20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9.png" Type="http://schemas.openxmlformats.org/officeDocument/2006/relationships/image"/><Relationship Id="rId5" Target="../media/image18.pn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6059" y="980728"/>
            <a:ext cx="7772400" cy="1470025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1800" b="1" i="1" spc="50" dirty="0">
                <a:ln w="11430"/>
                <a:solidFill>
                  <a:srgbClr val="000099"/>
                </a:solidFill>
                <a:ea typeface="+mn-ea"/>
                <a:cs typeface="+mn-cs"/>
              </a:rPr>
              <a:t>Муниципальное</a:t>
            </a:r>
            <a:r>
              <a:rPr lang="en-US" sz="1800" b="1" i="1" spc="50" dirty="0">
                <a:ln w="11430"/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ru-RU" sz="1800" b="1" i="1" spc="50" dirty="0">
                <a:ln w="11430"/>
                <a:solidFill>
                  <a:srgbClr val="000099"/>
                </a:solidFill>
                <a:ea typeface="+mn-ea"/>
                <a:cs typeface="+mn-cs"/>
              </a:rPr>
              <a:t>автономное общеобразовательное учреждение муниципального образования город Красно</a:t>
            </a:r>
            <a:r>
              <a:rPr lang="ru-RU" sz="1800" b="1" i="1" spc="50" dirty="0">
                <a:ln w="11430"/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дар </a:t>
            </a:r>
            <a:br>
              <a:rPr lang="ru-RU" sz="1800" b="1" i="1" spc="50" dirty="0">
                <a:ln w="11430"/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1800" b="1" i="1" spc="50" dirty="0">
                <a:ln w="11430"/>
                <a:solidFill>
                  <a:srgbClr val="000099"/>
                </a:solidFill>
                <a:ea typeface="+mn-ea"/>
                <a:cs typeface="+mn-cs"/>
              </a:rPr>
              <a:t>лицей №</a:t>
            </a:r>
            <a:r>
              <a:rPr lang="ru-RU" sz="1800" b="1" i="1" spc="50" dirty="0" smtClean="0">
                <a:ln w="11430"/>
                <a:solidFill>
                  <a:srgbClr val="000099"/>
                </a:solidFill>
                <a:ea typeface="+mn-ea"/>
                <a:cs typeface="+mn-cs"/>
              </a:rPr>
              <a:t>64 имени Вадима Миронова</a:t>
            </a:r>
            <a:br>
              <a:rPr lang="ru-RU" sz="1800" b="1" i="1" spc="50" dirty="0" smtClean="0">
                <a:ln w="11430"/>
                <a:solidFill>
                  <a:srgbClr val="000099"/>
                </a:solidFill>
                <a:ea typeface="+mn-ea"/>
                <a:cs typeface="+mn-cs"/>
              </a:rPr>
            </a:br>
            <a:r>
              <a:rPr lang="ru-RU" sz="1800" b="1" i="1" spc="50" dirty="0">
                <a:ln w="11430"/>
                <a:solidFill>
                  <a:srgbClr val="000099"/>
                </a:solidFill>
                <a:ea typeface="+mn-ea"/>
                <a:cs typeface="+mn-cs"/>
              </a:rPr>
              <a:t/>
            </a:r>
            <a:br>
              <a:rPr lang="ru-RU" sz="1800" b="1" i="1" spc="50" dirty="0">
                <a:ln w="11430"/>
                <a:solidFill>
                  <a:srgbClr val="000099"/>
                </a:solidFill>
                <a:ea typeface="+mn-ea"/>
                <a:cs typeface="+mn-cs"/>
              </a:rPr>
            </a:b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988840"/>
            <a:ext cx="7732948" cy="1752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lvl="0">
              <a:spcBef>
                <a:spcPts val="0"/>
              </a:spcBef>
            </a:pPr>
            <a:r>
              <a:rPr lang="ru-RU" b="1" i="1" spc="50" dirty="0">
                <a:ln w="11430"/>
                <a:solidFill>
                  <a:srgbClr val="000099"/>
                </a:solidFill>
              </a:rPr>
              <a:t>Муниципальная инновационная площадка</a:t>
            </a:r>
            <a:br>
              <a:rPr lang="ru-RU" b="1" i="1" spc="50" dirty="0">
                <a:ln w="11430"/>
                <a:solidFill>
                  <a:srgbClr val="000099"/>
                </a:solidFill>
              </a:rPr>
            </a:br>
            <a:r>
              <a:rPr lang="ru-RU" b="1" i="1" spc="50" dirty="0" smtClean="0">
                <a:ln w="11430"/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Самоопределение личности </a:t>
            </a:r>
          </a:p>
          <a:p>
            <a:pPr lvl="0">
              <a:spcBef>
                <a:spcPts val="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посредством профильного обучения»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3687659"/>
            <a:ext cx="2817522" cy="1954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4427" y="3896864"/>
            <a:ext cx="4783840" cy="76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360" tIns="36360" rIns="36360" bIns="3636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b="1" i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itchFamily="34" charset="-122"/>
              </a:rPr>
              <a:t>Директор МАОУ лицея № 64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b="1" i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YaHei" pitchFamily="34" charset="-122"/>
              </a:rPr>
              <a:t>Карлова Светлана Петровна</a:t>
            </a: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600" b="1" i="1" kern="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Microsoft YaHei" pitchFamily="34" charset="-122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altLang="ru-RU" sz="1400" b="1" i="1" kern="0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Microsoft YaHei" pitchFamily="34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59632" y="4869161"/>
            <a:ext cx="3222627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360" tIns="36360" rIns="36360" bIns="3636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ru-RU" altLang="ru-RU" sz="1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 350062, г. Краснодар,</a:t>
            </a:r>
          </a:p>
          <a:p>
            <a:pPr>
              <a:defRPr/>
            </a:pPr>
            <a:r>
              <a:rPr lang="ru-RU" altLang="ru-RU" sz="1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им. Атарбекова, 26</a:t>
            </a:r>
          </a:p>
          <a:p>
            <a:pPr>
              <a:defRPr/>
            </a:pPr>
            <a:r>
              <a:rPr lang="en-US" altLang="ru-RU" sz="1400" b="1" i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ru-RU" altLang="ru-RU" sz="1400" b="1" i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ru-RU" sz="14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</a:t>
            </a:r>
            <a:r>
              <a:rPr lang="ru-RU" altLang="ru-RU" sz="14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ru-RU" sz="14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ru-RU" altLang="ru-RU" sz="14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64@</a:t>
            </a:r>
            <a:r>
              <a:rPr lang="en-US" altLang="ru-RU" sz="1400" b="1" i="1" kern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kubannet</a:t>
            </a:r>
            <a:r>
              <a:rPr lang="ru-RU" altLang="ru-RU" sz="14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ru-RU" sz="1400" b="1" i="1" kern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</a:t>
            </a:r>
            <a:endParaRPr lang="ru-RU" altLang="ru-RU" sz="1400" b="1" i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altLang="ru-RU" sz="14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http://school</a:t>
            </a:r>
            <a:r>
              <a:rPr lang="ru-RU" altLang="ru-RU" sz="14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altLang="ru-RU" sz="1400" b="1" i="1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4.centerstart.ru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 altLang="ru-RU" sz="1400" i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7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624347" y="188640"/>
            <a:ext cx="6231976" cy="65878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solidFill>
                  <a:srgbClr val="FF0000"/>
                </a:solidFill>
              </a:rPr>
              <a:t>Реализация циклов 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профориентационных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  классных часов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G:\ФОТОГРАФИИ\2017-2018\1 четверть\Классные часы с родителями\DSC_0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426" y="1197767"/>
            <a:ext cx="2473042" cy="164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G:\ФОТОГРАФИИ\2017-2018\1 четверть\Классные часы с родителями\DSC_0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026" y="1213560"/>
            <a:ext cx="2425663" cy="1617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8" descr="G:\ФОТОГРАФИИ\2017-2018\1 четверть\Классные часы с родителями\DSC_0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6128" y="3040411"/>
            <a:ext cx="2515647" cy="167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7" descr="G:\ФОТОГРАФИИ\2017-2018\1 четверть\Классные часы с родителями\DSC_03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4136" y="1089142"/>
            <a:ext cx="2588599" cy="172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G:\ФОТОГРАФИИ\2017-2018\1 четверть\Классные часы с родителями\DSC_03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4138" y="3018747"/>
            <a:ext cx="2588598" cy="1725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G:\ФОТОГРАФИИ\2017-2018\1 четверть\Классные часы с родителями\DSC_03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4137" y="4952509"/>
            <a:ext cx="2588599" cy="1725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G:\ФОТОГРАФИИ\2017-2018\1 четверть\Классные часы с родителями\DSC_029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041" y="3059573"/>
            <a:ext cx="2425663" cy="1617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G:\ФОТОГРАФИИ\2017-2018\1 четверть\Классные часы с родителями\DSC_036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6128" y="4952510"/>
            <a:ext cx="2546768" cy="169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 descr="D:\Рабочий стол\Сайт 1 четверть 17-18\День Лицеиста\DSC_034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2" y="4839730"/>
            <a:ext cx="2489229" cy="1685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8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908" y="736498"/>
            <a:ext cx="6995120" cy="1143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Программа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профориентационной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работы «Будущие профессионалы»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39" y="1916832"/>
            <a:ext cx="7848872" cy="42770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Цель</a:t>
            </a:r>
            <a:r>
              <a:rPr lang="ru-RU" sz="2400" b="1" dirty="0" smtClean="0"/>
              <a:t> - </a:t>
            </a:r>
            <a:r>
              <a:rPr lang="ru-RU" sz="2400" dirty="0">
                <a:solidFill>
                  <a:srgbClr val="000099"/>
                </a:solidFill>
              </a:rPr>
              <a:t>создание системы </a:t>
            </a:r>
            <a:r>
              <a:rPr lang="ru-RU" sz="2400" dirty="0" smtClean="0">
                <a:solidFill>
                  <a:srgbClr val="000099"/>
                </a:solidFill>
              </a:rPr>
              <a:t>эффективной </a:t>
            </a:r>
            <a:r>
              <a:rPr lang="ru-RU" sz="2400" dirty="0" err="1" smtClean="0">
                <a:solidFill>
                  <a:srgbClr val="000099"/>
                </a:solidFill>
              </a:rPr>
              <a:t>профориен-тационной</a:t>
            </a:r>
            <a:r>
              <a:rPr lang="ru-RU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>
                <a:solidFill>
                  <a:srgbClr val="000099"/>
                </a:solidFill>
              </a:rPr>
              <a:t>работы с учащимися, способствующей </a:t>
            </a:r>
            <a:r>
              <a:rPr lang="ru-RU" sz="2400" dirty="0" smtClean="0">
                <a:solidFill>
                  <a:srgbClr val="000099"/>
                </a:solidFill>
              </a:rPr>
              <a:t>осознанному </a:t>
            </a:r>
            <a:r>
              <a:rPr lang="ru-RU" sz="2400" dirty="0">
                <a:solidFill>
                  <a:srgbClr val="000099"/>
                </a:solidFill>
              </a:rPr>
              <a:t>выбору </a:t>
            </a:r>
            <a:r>
              <a:rPr lang="ru-RU" sz="2400" dirty="0" smtClean="0">
                <a:solidFill>
                  <a:srgbClr val="000099"/>
                </a:solidFill>
              </a:rPr>
              <a:t>ими индивидуальных образовательных траекторий, формированию </a:t>
            </a:r>
            <a:r>
              <a:rPr lang="ru-RU" sz="2400" dirty="0">
                <a:solidFill>
                  <a:srgbClr val="000099"/>
                </a:solidFill>
              </a:rPr>
              <a:t>профессионального самоопределения </a:t>
            </a:r>
            <a:r>
              <a:rPr lang="ru-RU" sz="2400" dirty="0" smtClean="0">
                <a:solidFill>
                  <a:srgbClr val="000099"/>
                </a:solidFill>
              </a:rPr>
              <a:t>на основе организации активной деятельности </a:t>
            </a:r>
            <a:r>
              <a:rPr lang="ru-RU" sz="2400" dirty="0">
                <a:solidFill>
                  <a:srgbClr val="000099"/>
                </a:solidFill>
              </a:rPr>
              <a:t>обучающихся, социального и сетевого </a:t>
            </a:r>
            <a:r>
              <a:rPr lang="ru-RU" sz="2400" dirty="0" smtClean="0">
                <a:solidFill>
                  <a:srgbClr val="000099"/>
                </a:solidFill>
              </a:rPr>
              <a:t>партнерства и </a:t>
            </a:r>
            <a:r>
              <a:rPr lang="ru-RU" sz="2400" dirty="0">
                <a:solidFill>
                  <a:srgbClr val="000099"/>
                </a:solidFill>
              </a:rPr>
              <a:t>с учетом социокультурной и экономической ситуации на рынке труда. </a:t>
            </a:r>
            <a:endParaRPr lang="ru-RU" sz="2400" dirty="0" smtClean="0">
              <a:solidFill>
                <a:srgbClr val="000099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1026" name="Picture 2" descr="H:\ПРОФОРИЕНТАЦИЯ проект\Картинки професси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2335"/>
            <a:ext cx="1110356" cy="83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30" y="5085184"/>
            <a:ext cx="7143750" cy="1495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4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5976664" cy="93610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Профориентационная</a:t>
            </a:r>
            <a:r>
              <a:rPr lang="ru-RU" sz="3200" b="1" dirty="0" smtClean="0">
                <a:solidFill>
                  <a:srgbClr val="FF0000"/>
                </a:solidFill>
              </a:rPr>
              <a:t> диагностика с использованием ресурсов ЦЗ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D:\Рабочий стол\29-11-2017_09-31-24\DSC_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983846" cy="1989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Рабочий стол\29-11-2017_09-31-24\DSC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72" y="1556793"/>
            <a:ext cx="2808312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Рабочий стол\29-11-2017_09-31-24\DSC_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089299"/>
            <a:ext cx="302433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Рабочий стол\29-11-2017_09-31-24\DSC_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71" y="4028851"/>
            <a:ext cx="3115007" cy="207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511055"/>
              </p:ext>
            </p:extLst>
          </p:nvPr>
        </p:nvGraphicFramePr>
        <p:xfrm>
          <a:off x="2412829" y="1127693"/>
          <a:ext cx="6263629" cy="27534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03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93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393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393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387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171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3806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5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п/п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Наименование типа профессий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Класс 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6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«Человек-природа» (П).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43%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43%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68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«Человек-техника» (Т).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7%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45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«Человек-знаковая система» (З).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38%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72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«Человек-художественный образ» (Х).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36%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8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«Человек-человек» (Ч).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14%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8%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0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Сфера не определена 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7%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---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---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---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19673" y="1767282"/>
            <a:ext cx="87551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98282"/>
              </p:ext>
            </p:extLst>
          </p:nvPr>
        </p:nvGraphicFramePr>
        <p:xfrm>
          <a:off x="2411758" y="4005063"/>
          <a:ext cx="6264699" cy="252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8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693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8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88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8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1503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5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п/п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типа профессий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Класс 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0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«Человек-природа» (П).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4%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«Человек-техника» (Т).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46%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7%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«Человек-человек» (Ч).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«Человек-знаковая система» (З). 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46%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«Человек-художественный образ» (Х).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58%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42%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71%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50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6.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Сфера не определена 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26%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0%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6074776" cy="7200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Диагностика с применением стандартизированных авторских методик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7504" y="1268761"/>
            <a:ext cx="2160240" cy="24482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</a:rPr>
              <a:t>Дифференциально-диагностический опросник (ДДО) Е.А. Климова (параллель 9-х классов)</a:t>
            </a:r>
            <a:endParaRPr lang="ru-RU" sz="1800" b="1" dirty="0">
              <a:solidFill>
                <a:srgbClr val="000099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07504" y="4183110"/>
            <a:ext cx="2160239" cy="24482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0099"/>
                </a:solidFill>
              </a:rPr>
              <a:t>Дифференциально-диагностический опросник (ДДО) Е.А. Климова (параллель 11-х классов)</a:t>
            </a:r>
            <a:endParaRPr lang="ru-RU" sz="1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4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9545" y="306816"/>
            <a:ext cx="8229600" cy="1143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altLang="ru-RU" sz="3600" b="1" dirty="0" smtClean="0">
                <a:solidFill>
                  <a:srgbClr val="FF0000"/>
                </a:solidFill>
              </a:rPr>
              <a:t>Профили обучения в лицее</a:t>
            </a:r>
            <a:endParaRPr lang="en-US" altLang="ru-RU" sz="20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080" y="3724901"/>
            <a:ext cx="1234653" cy="973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578" name="Group 18"/>
          <p:cNvGrpSpPr>
            <a:grpSpLocks/>
          </p:cNvGrpSpPr>
          <p:nvPr/>
        </p:nvGrpSpPr>
        <p:grpSpPr bwMode="auto">
          <a:xfrm>
            <a:off x="2428197" y="1237652"/>
            <a:ext cx="2193926" cy="2809876"/>
            <a:chOff x="2210" y="1299"/>
            <a:chExt cx="1382" cy="2539"/>
          </a:xfrm>
        </p:grpSpPr>
        <p:sp>
          <p:nvSpPr>
            <p:cNvPr id="66579" name="AutoShape 19"/>
            <p:cNvSpPr>
              <a:spLocks noChangeArrowheads="1"/>
            </p:cNvSpPr>
            <p:nvPr/>
          </p:nvSpPr>
          <p:spPr bwMode="gray">
            <a:xfrm>
              <a:off x="2229" y="147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80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81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82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gray">
            <a:xfrm>
              <a:off x="2677" y="1334"/>
              <a:ext cx="405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88" name="Text Box 28"/>
            <p:cNvSpPr txBox="1">
              <a:spLocks noChangeArrowheads="1"/>
            </p:cNvSpPr>
            <p:nvPr/>
          </p:nvSpPr>
          <p:spPr bwMode="gray">
            <a:xfrm>
              <a:off x="2817" y="1354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ru-RU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89" name="Text Box 29"/>
            <p:cNvSpPr txBox="1">
              <a:spLocks noChangeArrowheads="1"/>
            </p:cNvSpPr>
            <p:nvPr/>
          </p:nvSpPr>
          <p:spPr bwMode="gray">
            <a:xfrm>
              <a:off x="2247" y="1469"/>
              <a:ext cx="1296" cy="1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 dirty="0">
                <a:solidFill>
                  <a:srgbClr val="000099"/>
                </a:solidFill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rgbClr val="000099"/>
                  </a:solidFill>
                  <a:cs typeface="Arial" charset="0"/>
                </a:rPr>
                <a:t>Естественно-научный профиль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rgbClr val="000099"/>
                  </a:solidFill>
                  <a:cs typeface="Arial" charset="0"/>
                </a:rPr>
                <a:t>химико-биологической направленности</a:t>
              </a:r>
              <a:endParaRPr lang="en-US" altLang="ru-RU" b="1" dirty="0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66590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91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66592" name="Group 32"/>
          <p:cNvGrpSpPr>
            <a:grpSpLocks/>
          </p:cNvGrpSpPr>
          <p:nvPr/>
        </p:nvGrpSpPr>
        <p:grpSpPr bwMode="auto">
          <a:xfrm>
            <a:off x="6852810" y="1270853"/>
            <a:ext cx="2170113" cy="2733569"/>
            <a:chOff x="3692" y="1298"/>
            <a:chExt cx="1367" cy="2540"/>
          </a:xfrm>
        </p:grpSpPr>
        <p:sp>
          <p:nvSpPr>
            <p:cNvPr id="66593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94" name="AutoShape 34"/>
            <p:cNvSpPr>
              <a:spLocks noChangeArrowheads="1"/>
            </p:cNvSpPr>
            <p:nvPr/>
          </p:nvSpPr>
          <p:spPr bwMode="gray">
            <a:xfrm>
              <a:off x="3717" y="1456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 dirty="0">
                <a:solidFill>
                  <a:srgbClr val="000099"/>
                </a:solidFill>
                <a:cs typeface="Arial" charset="0"/>
              </a:endParaRPr>
            </a:p>
          </p:txBody>
        </p:sp>
        <p:grpSp>
          <p:nvGrpSpPr>
            <p:cNvPr id="66597" name="Group 37"/>
            <p:cNvGrpSpPr>
              <a:grpSpLocks/>
            </p:cNvGrpSpPr>
            <p:nvPr/>
          </p:nvGrpSpPr>
          <p:grpSpPr bwMode="auto">
            <a:xfrm>
              <a:off x="4165" y="1298"/>
              <a:ext cx="405" cy="392"/>
              <a:chOff x="1289" y="587"/>
              <a:chExt cx="668" cy="647"/>
            </a:xfrm>
          </p:grpSpPr>
          <p:sp>
            <p:nvSpPr>
              <p:cNvPr id="66598" name="Oval 38"/>
              <p:cNvSpPr>
                <a:spLocks noChangeArrowheads="1"/>
              </p:cNvSpPr>
              <p:nvPr/>
            </p:nvSpPr>
            <p:spPr bwMode="gray">
              <a:xfrm>
                <a:off x="1289" y="646"/>
                <a:ext cx="668" cy="53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6599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6600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6601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6602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66603" name="Text Box 43"/>
            <p:cNvSpPr txBox="1">
              <a:spLocks noChangeArrowheads="1"/>
            </p:cNvSpPr>
            <p:nvPr/>
          </p:nvSpPr>
          <p:spPr bwMode="gray">
            <a:xfrm>
              <a:off x="4305" y="1354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ru-RU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604" name="Text Box 44"/>
            <p:cNvSpPr txBox="1">
              <a:spLocks noChangeArrowheads="1"/>
            </p:cNvSpPr>
            <p:nvPr/>
          </p:nvSpPr>
          <p:spPr bwMode="gray">
            <a:xfrm>
              <a:off x="3724" y="1624"/>
              <a:ext cx="1328" cy="1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rgbClr val="000099"/>
                  </a:solidFill>
                  <a:cs typeface="Arial" charset="0"/>
                </a:rPr>
                <a:t>Гуманитарный профиль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rgbClr val="000099"/>
                  </a:solidFill>
                  <a:cs typeface="Arial" charset="0"/>
                </a:rPr>
                <a:t>гуманитарной направленности</a:t>
              </a:r>
              <a:endParaRPr lang="en-US" altLang="ru-RU" b="1" dirty="0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66605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606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264434" y="1264338"/>
            <a:ext cx="2170113" cy="2731107"/>
            <a:chOff x="720" y="1298"/>
            <a:chExt cx="1367" cy="2540"/>
          </a:xfrm>
        </p:grpSpPr>
        <p:sp>
          <p:nvSpPr>
            <p:cNvPr id="66564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65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 dirty="0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66566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67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68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69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66570" name="Group 10"/>
            <p:cNvGrpSpPr>
              <a:grpSpLocks/>
            </p:cNvGrpSpPr>
            <p:nvPr/>
          </p:nvGrpSpPr>
          <p:grpSpPr bwMode="auto">
            <a:xfrm>
              <a:off x="1189" y="1298"/>
              <a:ext cx="405" cy="392"/>
              <a:chOff x="1289" y="587"/>
              <a:chExt cx="668" cy="647"/>
            </a:xfrm>
          </p:grpSpPr>
          <p:sp>
            <p:nvSpPr>
              <p:cNvPr id="66571" name="Oval 11"/>
              <p:cNvSpPr>
                <a:spLocks noChangeArrowheads="1"/>
              </p:cNvSpPr>
              <p:nvPr/>
            </p:nvSpPr>
            <p:spPr bwMode="gray">
              <a:xfrm>
                <a:off x="1289" y="646"/>
                <a:ext cx="668" cy="53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6572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6573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6574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6575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66576" name="Text Box 16"/>
            <p:cNvSpPr txBox="1">
              <a:spLocks noChangeArrowheads="1"/>
            </p:cNvSpPr>
            <p:nvPr/>
          </p:nvSpPr>
          <p:spPr bwMode="gray">
            <a:xfrm>
              <a:off x="1329" y="1354"/>
              <a:ext cx="1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ru-RU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577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rgbClr val="000099"/>
                  </a:solidFill>
                  <a:cs typeface="Arial" charset="0"/>
                </a:rPr>
                <a:t>Технологический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rgbClr val="000099"/>
                  </a:solidFill>
                  <a:cs typeface="Arial" charset="0"/>
                </a:rPr>
                <a:t>Профиль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rgbClr val="000099"/>
                  </a:solidFill>
                  <a:cs typeface="Arial" charset="0"/>
                </a:rPr>
                <a:t>инженерно-математической направленности</a:t>
              </a:r>
              <a:endParaRPr lang="en-US" altLang="ru-RU" b="1" dirty="0">
                <a:solidFill>
                  <a:srgbClr val="000099"/>
                </a:solidFill>
                <a:cs typeface="Arial" charset="0"/>
              </a:endParaRPr>
            </a:p>
          </p:txBody>
        </p:sp>
      </p:grp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17" y="1264945"/>
            <a:ext cx="217011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" y="3692991"/>
            <a:ext cx="9144920" cy="2616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4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Рабочий стол\Гроздева, конференция\Гроздева, конференция\DSC_0130.JPG" id="102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5" y="1410123"/>
            <a:ext cx="2586154" cy="160747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Рабочий стол\Гроздева, конференция\Гроздева, конференция\DSC_0143.JPG" id="1027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95" y="1528208"/>
            <a:ext cx="2437155" cy="148939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Рабочий стол\Гроздева, конференция\Гроздева, конференция\DSC_0169.JPG" id="1028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27" y="3266146"/>
            <a:ext cx="2435776" cy="162385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Рабочий стол\Гроздева, конференция\Гроздева, конференция\DSC_0176.JPG" id="1029" name="Picture 5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341" y="5080765"/>
            <a:ext cx="2403547" cy="160236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Рабочий стол\Гроздева, конференция\Гроздева, конференция\DSC_0195.JPG" id="1030" name="Picture 6"/>
          <p:cNvPicPr>
            <a:picLocks noChangeArrowheads="1"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3" y="3204565"/>
            <a:ext cx="2528145" cy="168543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Рабочий стол\Гроздева, конференция\Гроздева, конференция\DSC_0200.JPG" id="1031" name="Picture 7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95" y="5030023"/>
            <a:ext cx="2555776" cy="170385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D:\Рабочий стол\Гроздева, конференция\Гроздева, конференция\DSC_0120.JPG" id="1034" name="Picture 10"/>
          <p:cNvPicPr>
            <a:picLocks noChangeArrowheads="1"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3" y="5085184"/>
            <a:ext cx="2505810" cy="16705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263798"/>
            <a:ext cx="7075896" cy="1754326"/>
          </a:xfrm>
          <a:prstGeom prst="rect">
            <a:avLst/>
          </a:prstGeom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1" dirty="0" kern="0" lang="ru-RU" sz="28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typeface="Times New Roman"/>
                <a:cs charset="0" typeface="Arial"/>
              </a:rPr>
              <a:t>Научно-практическая конференция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1" dirty="0" kern="0" lang="ru-RU" sz="2800">
                <a:solidFill>
                  <a:srgbClr val="FF000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ea typeface="Times New Roman"/>
                <a:cs charset="0" typeface="Arial"/>
              </a:rPr>
              <a:t>«День науки»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b="1" dirty="0" kern="0" lang="ru-RU" sz="2800">
                <a:solidFill>
                  <a:srgbClr val="9933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mpact"/>
                <a:ea typeface="Times New Roman"/>
                <a:cs charset="0" typeface="Arial"/>
              </a:rPr>
              <a:t/>
            </a:r>
            <a:br>
              <a:rPr b="1" dirty="0" kern="0" lang="ru-RU" sz="2800">
                <a:solidFill>
                  <a:srgbClr val="9933FF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Impact"/>
                <a:ea typeface="Times New Roman"/>
                <a:cs charset="0" typeface="Arial"/>
              </a:rPr>
            </a:br>
            <a:r>
              <a:rPr b="1" dirty="0" kern="0" lang="ru-RU" sz="2400">
                <a:solidFill>
                  <a:srgbClr val="B9EDED"/>
                </a:solidFill>
                <a:latin typeface="Impact"/>
                <a:ea typeface="Times New Roman"/>
                <a:cs charset="0" typeface="Arial"/>
              </a:rPr>
              <a:t>(</a:t>
            </a:r>
            <a:endParaRPr dirty="0" kern="0" lang="ru-RU">
              <a:solidFill>
                <a:srgbClr val="B9EDED"/>
              </a:solidFill>
              <a:cs charset="0"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"/>
          <a:stretch/>
        </p:blipFill>
        <p:spPr>
          <a:xfrm>
            <a:off x="3501227" y="1407881"/>
            <a:ext cx="2435776" cy="157008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80" y="3153307"/>
            <a:ext cx="2886823" cy="193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65058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544616" cy="5040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Этапы реализации проекта</a:t>
            </a:r>
            <a:endParaRPr lang="ru-RU" sz="320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99"/>
                </a:solidFill>
              </a:rPr>
              <a:t>3 </a:t>
            </a:r>
            <a:r>
              <a:rPr lang="ru-RU" sz="2800" b="1" dirty="0">
                <a:solidFill>
                  <a:srgbClr val="000099"/>
                </a:solidFill>
              </a:rPr>
              <a:t>этап – </a:t>
            </a:r>
            <a:r>
              <a:rPr lang="ru-RU" sz="2800" b="1" dirty="0" smtClean="0">
                <a:solidFill>
                  <a:srgbClr val="000099"/>
                </a:solidFill>
              </a:rPr>
              <a:t>аналитический (заключительный):</a:t>
            </a:r>
            <a:endParaRPr lang="ru-RU" sz="2800" b="1" dirty="0">
              <a:solidFill>
                <a:srgbClr val="000099"/>
              </a:solidFill>
            </a:endParaRPr>
          </a:p>
          <a:p>
            <a:r>
              <a:rPr lang="ru-RU" sz="2400" b="1" dirty="0">
                <a:solidFill>
                  <a:srgbClr val="000099"/>
                </a:solidFill>
              </a:rPr>
              <a:t>д</a:t>
            </a:r>
            <a:r>
              <a:rPr lang="ru-RU" sz="2400" b="1" dirty="0" smtClean="0">
                <a:solidFill>
                  <a:srgbClr val="000099"/>
                </a:solidFill>
              </a:rPr>
              <a:t>иагностика </a:t>
            </a:r>
            <a:r>
              <a:rPr lang="ru-RU" sz="2400" b="1" dirty="0">
                <a:solidFill>
                  <a:srgbClr val="000099"/>
                </a:solidFill>
              </a:rPr>
              <a:t>эффективности </a:t>
            </a:r>
            <a:r>
              <a:rPr lang="ru-RU" sz="2400" b="1" dirty="0" smtClean="0">
                <a:solidFill>
                  <a:srgbClr val="000099"/>
                </a:solidFill>
              </a:rPr>
              <a:t>реализации проекта,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п</a:t>
            </a:r>
            <a:r>
              <a:rPr lang="ru-RU" sz="2400" b="1" dirty="0" smtClean="0">
                <a:solidFill>
                  <a:srgbClr val="000099"/>
                </a:solidFill>
              </a:rPr>
              <a:t>одготовка методического пособия по итогам реализации проекта,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п</a:t>
            </a:r>
            <a:r>
              <a:rPr lang="ru-RU" sz="2400" b="1" dirty="0" smtClean="0">
                <a:solidFill>
                  <a:srgbClr val="000099"/>
                </a:solidFill>
              </a:rPr>
              <a:t>одведение итогов реализации проекта,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л</a:t>
            </a:r>
            <a:r>
              <a:rPr lang="ru-RU" sz="2400" b="1" dirty="0" smtClean="0">
                <a:solidFill>
                  <a:srgbClr val="000099"/>
                </a:solidFill>
              </a:rPr>
              <a:t>итературное и графическое оформление результатов  реализации проекта,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а</a:t>
            </a:r>
            <a:r>
              <a:rPr lang="ru-RU" sz="2400" b="1" dirty="0" smtClean="0">
                <a:solidFill>
                  <a:srgbClr val="000099"/>
                </a:solidFill>
              </a:rPr>
              <a:t>пробация результатов проекта,</a:t>
            </a:r>
          </a:p>
          <a:p>
            <a:r>
              <a:rPr lang="ru-RU" sz="2400" b="1" dirty="0">
                <a:solidFill>
                  <a:srgbClr val="000099"/>
                </a:solidFill>
              </a:rPr>
              <a:t>п</a:t>
            </a:r>
            <a:r>
              <a:rPr lang="ru-RU" sz="2400" b="1" dirty="0" smtClean="0">
                <a:solidFill>
                  <a:srgbClr val="000099"/>
                </a:solidFill>
              </a:rPr>
              <a:t>убличная защита проекта</a:t>
            </a:r>
            <a:endParaRPr lang="ru-RU" sz="2400" b="1" dirty="0">
              <a:solidFill>
                <a:srgbClr val="000099"/>
              </a:solidFill>
            </a:endParaRPr>
          </a:p>
          <a:p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0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9" r="-36"/>
          <a:stretch/>
        </p:blipFill>
        <p:spPr bwMode="auto">
          <a:xfrm rot="5400000">
            <a:off x="96452" y="-71332"/>
            <a:ext cx="3517577" cy="363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" r="-7"/>
          <a:stretch/>
        </p:blipFill>
        <p:spPr bwMode="auto">
          <a:xfrm rot="5400000">
            <a:off x="5718287" y="-438380"/>
            <a:ext cx="3237487" cy="408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" r="50"/>
          <a:stretch/>
        </p:blipFill>
        <p:spPr bwMode="auto">
          <a:xfrm>
            <a:off x="3081974" y="404664"/>
            <a:ext cx="2808312" cy="401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" y="3021791"/>
            <a:ext cx="2632018" cy="376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21" y="3356992"/>
            <a:ext cx="3781863" cy="330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rrowheads="1" noChangeAspect="1"/>
          </p:cNvPicPr>
          <p:nvPr/>
        </p:nvPicPr>
        <p:blipFill rotWithShape="1"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5" r="-42"/>
          <a:stretch/>
        </p:blipFill>
        <p:spPr bwMode="auto">
          <a:xfrm rot="16200000">
            <a:off x="2985787" y="3879841"/>
            <a:ext cx="2491246" cy="331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6090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073429"/>
          </a:xfrm>
        </p:spPr>
        <p:txBody>
          <a:bodyPr>
            <a:no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Конференция «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Профнавигация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молодежи»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КубГТУ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докладом «Управление профильным обучением в условиях лицея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», Карлова С.П.,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Агуреева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И.С.;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V межрегиональная научно-практическая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конференциия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«Опыт, инновации и перспективы организации исследовательской и проектной деятельности дошкольников и учащихся» (ИРО, октябрь 2020г.), Карлова С.П.;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XIX Международная конференция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АГПУ «Научная компетентность молодых ученых: идеи перспектив направления» (г.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Армавир),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тема выступления  «Организация профильного обучения в условиях лицея. Формирование учебных планов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», 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Агуреева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И.С.;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семинар 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«Опыт организации медицинских классов в условиях сетевого взаимодействия» по теме: «Роль профильного обучения химико-биологической направленности в формировании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предметных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результатов учащихся»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(ИРО, апрель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2020 г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1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208823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 smtClean="0">
                <a:solidFill>
                  <a:srgbClr val="0000FF"/>
                </a:solidFill>
              </a:rPr>
              <a:t>Модель </a:t>
            </a:r>
            <a:r>
              <a:rPr lang="ru-RU" altLang="ru-RU" b="1" dirty="0">
                <a:solidFill>
                  <a:srgbClr val="0000FF"/>
                </a:solidFill>
              </a:rPr>
              <a:t>процесса эффективного формирования самоопределения личности посредством профильного обучения</a:t>
            </a:r>
            <a:endParaRPr lang="en-US" altLang="ru-RU" sz="1800" b="1" dirty="0">
              <a:solidFill>
                <a:srgbClr val="0000FF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87624" y="764703"/>
            <a:ext cx="7303965" cy="6480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ru-RU" sz="1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2071356" cy="15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619672" y="764703"/>
            <a:ext cx="6696744" cy="6480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Инновационный продукт проекта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085584" cy="50405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100" b="1" i="1" dirty="0" smtClean="0">
                <a:solidFill>
                  <a:srgbClr val="FF0000"/>
                </a:solidFill>
              </a:rPr>
              <a:t>Проблема</a:t>
            </a:r>
            <a:r>
              <a:rPr lang="ru-RU" sz="3100" i="1" dirty="0" smtClean="0">
                <a:solidFill>
                  <a:srgbClr val="FF0000"/>
                </a:solidFill>
              </a:rPr>
              <a:t> </a:t>
            </a:r>
            <a:r>
              <a:rPr lang="ru-RU" sz="3100" b="1" i="1" dirty="0">
                <a:solidFill>
                  <a:srgbClr val="FF0000"/>
                </a:solidFill>
              </a:rPr>
              <a:t>проекта</a:t>
            </a:r>
            <a:r>
              <a:rPr lang="ru-RU" sz="3100" dirty="0">
                <a:solidFill>
                  <a:srgbClr val="000099"/>
                </a:solidFill>
              </a:rPr>
              <a:t>: </a:t>
            </a:r>
            <a:r>
              <a:rPr lang="ru-RU" sz="3100" dirty="0" smtClean="0">
                <a:solidFill>
                  <a:srgbClr val="000099"/>
                </a:solidFill>
              </a:rPr>
              <a:t>какова модель процесса эффективного формирования </a:t>
            </a:r>
            <a:r>
              <a:rPr lang="ru-RU" sz="3100" dirty="0">
                <a:solidFill>
                  <a:srgbClr val="000099"/>
                </a:solidFill>
              </a:rPr>
              <a:t>самоопределения личности посредством профильного </a:t>
            </a:r>
            <a:r>
              <a:rPr lang="ru-RU" sz="3100" dirty="0" smtClean="0">
                <a:solidFill>
                  <a:srgbClr val="000099"/>
                </a:solidFill>
              </a:rPr>
              <a:t>обучения?</a:t>
            </a:r>
          </a:p>
          <a:p>
            <a:pPr marL="0" indent="0" algn="just">
              <a:buNone/>
            </a:pPr>
            <a:endParaRPr lang="ru-RU" sz="3100" b="1" i="1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ru-RU" sz="3100" b="1" i="1" dirty="0" smtClean="0">
                <a:solidFill>
                  <a:srgbClr val="FF0000"/>
                </a:solidFill>
              </a:rPr>
              <a:t>Цель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/>
              <a:t>– </a:t>
            </a:r>
            <a:r>
              <a:rPr lang="ru-RU" sz="3100" dirty="0">
                <a:solidFill>
                  <a:srgbClr val="000099"/>
                </a:solidFill>
              </a:rPr>
              <a:t>разработать и внедрить в образовательный процесс лицея модель эффективного формирования самоопределения личности посредством профильного обучения</a:t>
            </a:r>
            <a:r>
              <a:rPr lang="ru-RU" sz="3100" dirty="0" smtClean="0">
                <a:solidFill>
                  <a:srgbClr val="000099"/>
                </a:solidFill>
              </a:rPr>
              <a:t>.</a:t>
            </a:r>
          </a:p>
          <a:p>
            <a:pPr marL="0" indent="0" algn="just">
              <a:buNone/>
            </a:pPr>
            <a:endParaRPr lang="ru-RU" sz="3100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ru-RU" sz="3100" b="1" i="1" dirty="0">
                <a:solidFill>
                  <a:srgbClr val="FF0000"/>
                </a:solidFill>
              </a:rPr>
              <a:t>Объект</a:t>
            </a:r>
            <a:r>
              <a:rPr lang="ru-RU" sz="3100" dirty="0"/>
              <a:t> – </a:t>
            </a:r>
            <a:r>
              <a:rPr lang="ru-RU" sz="3100" dirty="0">
                <a:solidFill>
                  <a:srgbClr val="000099"/>
                </a:solidFill>
              </a:rPr>
              <a:t>образовательный процесс в лицее в аспекте профильного обучения. </a:t>
            </a:r>
            <a:endParaRPr lang="ru-RU" sz="3100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endParaRPr lang="ru-RU" sz="3100" dirty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ru-RU" sz="3100" b="1" i="1" dirty="0" smtClean="0">
                <a:solidFill>
                  <a:srgbClr val="FF0000"/>
                </a:solidFill>
              </a:rPr>
              <a:t>Предмет</a:t>
            </a:r>
            <a:r>
              <a:rPr lang="ru-RU" sz="3100" dirty="0" smtClean="0"/>
              <a:t> </a:t>
            </a:r>
            <a:r>
              <a:rPr lang="ru-RU" sz="3100" dirty="0"/>
              <a:t>– </a:t>
            </a:r>
            <a:r>
              <a:rPr lang="ru-RU" sz="3100" dirty="0">
                <a:solidFill>
                  <a:srgbClr val="000099"/>
                </a:solidFill>
              </a:rPr>
              <a:t>процесс формирования самоопределения личности старшеклассника посредством профильного обучения.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9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3"/>
            <a:ext cx="8003232" cy="86409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+mn-lt"/>
              </a:rPr>
              <a:t>Блоки модели</a:t>
            </a:r>
            <a:endParaRPr lang="en-US" altLang="ru-RU" sz="20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179512" y="1124744"/>
            <a:ext cx="8856984" cy="5040560"/>
            <a:chOff x="168" y="960"/>
            <a:chExt cx="5367" cy="2792"/>
          </a:xfrm>
        </p:grpSpPr>
        <p:sp>
          <p:nvSpPr>
            <p:cNvPr id="47108" name="Freeform 4"/>
            <p:cNvSpPr>
              <a:spLocks/>
            </p:cNvSpPr>
            <p:nvPr/>
          </p:nvSpPr>
          <p:spPr bwMode="gray">
            <a:xfrm>
              <a:off x="5089" y="960"/>
              <a:ext cx="441" cy="705"/>
            </a:xfrm>
            <a:custGeom>
              <a:avLst/>
              <a:gdLst>
                <a:gd name="T0" fmla="*/ 308 w 308"/>
                <a:gd name="T1" fmla="*/ 120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gray">
            <a:xfrm>
              <a:off x="2976" y="960"/>
              <a:ext cx="2559" cy="451"/>
            </a:xfrm>
            <a:custGeom>
              <a:avLst/>
              <a:gdLst>
                <a:gd name="T0" fmla="*/ 1478 w 1786"/>
                <a:gd name="T1" fmla="*/ 284 h 284"/>
                <a:gd name="T2" fmla="*/ 0 w 1786"/>
                <a:gd name="T3" fmla="*/ 284 h 284"/>
                <a:gd name="T4" fmla="*/ 446 w 1786"/>
                <a:gd name="T5" fmla="*/ 0 h 284"/>
                <a:gd name="T6" fmla="*/ 1786 w 1786"/>
                <a:gd name="T7" fmla="*/ 0 h 284"/>
                <a:gd name="T8" fmla="*/ 1478 w 1786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  <a:cs typeface="Arial" charset="0"/>
                </a:rPr>
                <a:t>                 Продуктивно-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  <a:cs typeface="Arial" charset="0"/>
                </a:rPr>
                <a:t>           диагностический</a:t>
              </a:r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gray">
            <a:xfrm>
              <a:off x="4645" y="1660"/>
              <a:ext cx="441" cy="701"/>
            </a:xfrm>
            <a:custGeom>
              <a:avLst/>
              <a:gdLst>
                <a:gd name="T0" fmla="*/ 308 w 308"/>
                <a:gd name="T1" fmla="*/ 120 h 442"/>
                <a:gd name="T2" fmla="*/ 0 w 308"/>
                <a:gd name="T3" fmla="*/ 442 h 442"/>
                <a:gd name="T4" fmla="*/ 0 w 308"/>
                <a:gd name="T5" fmla="*/ 286 h 442"/>
                <a:gd name="T6" fmla="*/ 308 w 308"/>
                <a:gd name="T7" fmla="*/ 0 h 442"/>
                <a:gd name="T8" fmla="*/ 308 w 308"/>
                <a:gd name="T9" fmla="*/ 12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gray">
            <a:xfrm>
              <a:off x="2340" y="1660"/>
              <a:ext cx="2751" cy="450"/>
            </a:xfrm>
            <a:custGeom>
              <a:avLst/>
              <a:gdLst>
                <a:gd name="T0" fmla="*/ 1612 w 1920"/>
                <a:gd name="T1" fmla="*/ 284 h 284"/>
                <a:gd name="T2" fmla="*/ 0 w 1920"/>
                <a:gd name="T3" fmla="*/ 284 h 284"/>
                <a:gd name="T4" fmla="*/ 446 w 1920"/>
                <a:gd name="T5" fmla="*/ 0 h 284"/>
                <a:gd name="T6" fmla="*/ 1920 w 1920"/>
                <a:gd name="T7" fmla="*/ 0 h 284"/>
                <a:gd name="T8" fmla="*/ 1612 w 192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  <a:cs typeface="Arial" charset="0"/>
                </a:rPr>
                <a:t>                  Процессуально-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  <a:cs typeface="Arial" charset="0"/>
                </a:rPr>
                <a:t>                технологический</a:t>
              </a:r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gray">
            <a:xfrm>
              <a:off x="4200" y="2353"/>
              <a:ext cx="439" cy="704"/>
            </a:xfrm>
            <a:custGeom>
              <a:avLst/>
              <a:gdLst>
                <a:gd name="T0" fmla="*/ 306 w 306"/>
                <a:gd name="T1" fmla="*/ 122 h 444"/>
                <a:gd name="T2" fmla="*/ 0 w 306"/>
                <a:gd name="T3" fmla="*/ 444 h 444"/>
                <a:gd name="T4" fmla="*/ 0 w 306"/>
                <a:gd name="T5" fmla="*/ 286 h 444"/>
                <a:gd name="T6" fmla="*/ 306 w 306"/>
                <a:gd name="T7" fmla="*/ 0 h 444"/>
                <a:gd name="T8" fmla="*/ 306 w 306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gray">
            <a:xfrm>
              <a:off x="3758" y="3047"/>
              <a:ext cx="442" cy="705"/>
            </a:xfrm>
            <a:custGeom>
              <a:avLst/>
              <a:gdLst>
                <a:gd name="T0" fmla="*/ 308 w 308"/>
                <a:gd name="T1" fmla="*/ 122 h 444"/>
                <a:gd name="T2" fmla="*/ 0 w 308"/>
                <a:gd name="T3" fmla="*/ 444 h 444"/>
                <a:gd name="T4" fmla="*/ 0 w 308"/>
                <a:gd name="T5" fmla="*/ 286 h 444"/>
                <a:gd name="T6" fmla="*/ 308 w 308"/>
                <a:gd name="T7" fmla="*/ 0 h 444"/>
                <a:gd name="T8" fmla="*/ 308 w 308"/>
                <a:gd name="T9" fmla="*/ 12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1D1D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gray">
            <a:xfrm>
              <a:off x="1021" y="3051"/>
              <a:ext cx="3179" cy="450"/>
            </a:xfrm>
            <a:custGeom>
              <a:avLst/>
              <a:gdLst>
                <a:gd name="T0" fmla="*/ 1872 w 2180"/>
                <a:gd name="T1" fmla="*/ 284 h 284"/>
                <a:gd name="T2" fmla="*/ 0 w 2180"/>
                <a:gd name="T3" fmla="*/ 284 h 284"/>
                <a:gd name="T4" fmla="*/ 446 w 2180"/>
                <a:gd name="T5" fmla="*/ 0 h 284"/>
                <a:gd name="T6" fmla="*/ 2180 w 2180"/>
                <a:gd name="T7" fmla="*/ 0 h 284"/>
                <a:gd name="T8" fmla="*/ 1872 w 2180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  <a:cs typeface="Arial" charset="0"/>
                </a:rPr>
                <a:t>           Концептуально-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  <a:cs typeface="Arial" charset="0"/>
                </a:rPr>
                <a:t>целевой</a:t>
              </a:r>
            </a:p>
          </p:txBody>
        </p:sp>
        <p:sp>
          <p:nvSpPr>
            <p:cNvPr id="47115" name="Line 11"/>
            <p:cNvSpPr>
              <a:spLocks noChangeShapeType="1"/>
            </p:cNvSpPr>
            <p:nvPr/>
          </p:nvSpPr>
          <p:spPr bwMode="gray">
            <a:xfrm flipH="1">
              <a:off x="168" y="3747"/>
              <a:ext cx="9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16" name="Line 12"/>
            <p:cNvSpPr>
              <a:spLocks noChangeShapeType="1"/>
            </p:cNvSpPr>
            <p:nvPr/>
          </p:nvSpPr>
          <p:spPr bwMode="gray">
            <a:xfrm flipH="1">
              <a:off x="168" y="3047"/>
              <a:ext cx="15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17" name="Line 13"/>
            <p:cNvSpPr>
              <a:spLocks noChangeShapeType="1"/>
            </p:cNvSpPr>
            <p:nvPr/>
          </p:nvSpPr>
          <p:spPr bwMode="gray">
            <a:xfrm flipH="1">
              <a:off x="168" y="2356"/>
              <a:ext cx="21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gray">
            <a:xfrm flipH="1">
              <a:off x="168" y="1666"/>
              <a:ext cx="2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19" name="Line 15"/>
            <p:cNvSpPr>
              <a:spLocks noChangeShapeType="1"/>
            </p:cNvSpPr>
            <p:nvPr/>
          </p:nvSpPr>
          <p:spPr bwMode="gray">
            <a:xfrm flipH="1">
              <a:off x="168" y="965"/>
              <a:ext cx="3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20" name="Line 16"/>
            <p:cNvSpPr>
              <a:spLocks noChangeShapeType="1"/>
            </p:cNvSpPr>
            <p:nvPr/>
          </p:nvSpPr>
          <p:spPr bwMode="gray">
            <a:xfrm>
              <a:off x="305" y="960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21" name="Line 17"/>
            <p:cNvSpPr>
              <a:spLocks noChangeShapeType="1"/>
            </p:cNvSpPr>
            <p:nvPr/>
          </p:nvSpPr>
          <p:spPr bwMode="gray">
            <a:xfrm>
              <a:off x="305" y="168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22" name="Line 18"/>
            <p:cNvSpPr>
              <a:spLocks noChangeShapeType="1"/>
            </p:cNvSpPr>
            <p:nvPr/>
          </p:nvSpPr>
          <p:spPr bwMode="gray">
            <a:xfrm>
              <a:off x="305" y="236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23" name="Line 19"/>
            <p:cNvSpPr>
              <a:spLocks noChangeShapeType="1"/>
            </p:cNvSpPr>
            <p:nvPr/>
          </p:nvSpPr>
          <p:spPr bwMode="gray">
            <a:xfrm>
              <a:off x="305" y="3047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25" name="Rectangle 21"/>
            <p:cNvSpPr>
              <a:spLocks noChangeArrowheads="1"/>
            </p:cNvSpPr>
            <p:nvPr/>
          </p:nvSpPr>
          <p:spPr bwMode="gray">
            <a:xfrm>
              <a:off x="2980" y="1411"/>
              <a:ext cx="2119" cy="253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ru-RU" dirty="0">
                <a:solidFill>
                  <a:prstClr val="white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7126" name="Rectangle 22"/>
            <p:cNvSpPr>
              <a:spLocks noChangeArrowheads="1"/>
            </p:cNvSpPr>
            <p:nvPr/>
          </p:nvSpPr>
          <p:spPr bwMode="gray">
            <a:xfrm>
              <a:off x="2341" y="2110"/>
              <a:ext cx="2309" cy="24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ru-RU" dirty="0">
                <a:solidFill>
                  <a:prstClr val="white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7127" name="Freeform 23"/>
            <p:cNvSpPr>
              <a:spLocks/>
            </p:cNvSpPr>
            <p:nvPr/>
          </p:nvSpPr>
          <p:spPr bwMode="gray">
            <a:xfrm>
              <a:off x="1709" y="2353"/>
              <a:ext cx="2935" cy="577"/>
            </a:xfrm>
            <a:custGeom>
              <a:avLst/>
              <a:gdLst>
                <a:gd name="T0" fmla="*/ 1742 w 2048"/>
                <a:gd name="T1" fmla="*/ 286 h 286"/>
                <a:gd name="T2" fmla="*/ 0 w 2048"/>
                <a:gd name="T3" fmla="*/ 286 h 286"/>
                <a:gd name="T4" fmla="*/ 446 w 2048"/>
                <a:gd name="T5" fmla="*/ 0 h 286"/>
                <a:gd name="T6" fmla="*/ 2048 w 2048"/>
                <a:gd name="T7" fmla="*/ 0 h 286"/>
                <a:gd name="T8" fmla="*/ 1742 w 2048"/>
                <a:gd name="T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80808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dirty="0">
                  <a:solidFill>
                    <a:prstClr val="black"/>
                  </a:solidFill>
                  <a:cs typeface="Arial" charset="0"/>
                </a:rPr>
                <a:t>                    </a:t>
              </a:r>
              <a:r>
                <a:rPr lang="ru-RU" sz="2400" b="1" dirty="0">
                  <a:solidFill>
                    <a:prstClr val="black"/>
                  </a:solidFill>
                  <a:cs typeface="Arial" charset="0"/>
                </a:rPr>
                <a:t>Организационно-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  <a:cs typeface="Arial" charset="0"/>
                </a:rPr>
                <a:t>                    содержательный</a:t>
              </a:r>
              <a:endParaRPr lang="ru-RU" sz="2400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28" name="Rectangle 24"/>
            <p:cNvSpPr>
              <a:spLocks noChangeArrowheads="1"/>
            </p:cNvSpPr>
            <p:nvPr/>
          </p:nvSpPr>
          <p:spPr bwMode="gray">
            <a:xfrm>
              <a:off x="1711" y="2930"/>
              <a:ext cx="2499" cy="124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ru-RU" dirty="0">
                <a:solidFill>
                  <a:prstClr val="white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7129" name="Rectangle 25"/>
            <p:cNvSpPr>
              <a:spLocks noChangeArrowheads="1"/>
            </p:cNvSpPr>
            <p:nvPr/>
          </p:nvSpPr>
          <p:spPr bwMode="gray">
            <a:xfrm>
              <a:off x="1075" y="3502"/>
              <a:ext cx="2689" cy="248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ru-RU" dirty="0">
                <a:solidFill>
                  <a:prstClr val="white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47130" name="Text Box 26"/>
            <p:cNvSpPr txBox="1">
              <a:spLocks noChangeArrowheads="1"/>
            </p:cNvSpPr>
            <p:nvPr/>
          </p:nvSpPr>
          <p:spPr bwMode="gray">
            <a:xfrm>
              <a:off x="298" y="1230"/>
              <a:ext cx="72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>
                  <a:solidFill>
                    <a:prstClr val="black"/>
                  </a:solidFill>
                  <a:cs typeface="Arial" charset="0"/>
                </a:rPr>
                <a:t>4 блок</a:t>
              </a:r>
              <a:endParaRPr lang="en-US" altLang="ru-RU" sz="28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31" name="Text Box 27"/>
            <p:cNvSpPr txBox="1">
              <a:spLocks noChangeArrowheads="1"/>
            </p:cNvSpPr>
            <p:nvPr/>
          </p:nvSpPr>
          <p:spPr bwMode="gray">
            <a:xfrm>
              <a:off x="298" y="1918"/>
              <a:ext cx="723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>
                  <a:solidFill>
                    <a:prstClr val="black"/>
                  </a:solidFill>
                  <a:cs typeface="Arial" charset="0"/>
                </a:rPr>
                <a:t>3 блок</a:t>
              </a:r>
              <a:endParaRPr lang="en-US" altLang="ru-RU" sz="2800" b="1" dirty="0">
                <a:solidFill>
                  <a:prstClr val="black"/>
                </a:solidFill>
                <a:cs typeface="Arial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1400" dirty="0">
                  <a:solidFill>
                    <a:prstClr val="black"/>
                  </a:solidFill>
                  <a:latin typeface="Verdana" pitchFamily="34" charset="0"/>
                  <a:cs typeface="Arial" charset="0"/>
                </a:rPr>
                <a:t> </a:t>
              </a:r>
            </a:p>
          </p:txBody>
        </p:sp>
        <p:sp>
          <p:nvSpPr>
            <p:cNvPr id="47132" name="Text Box 28"/>
            <p:cNvSpPr txBox="1">
              <a:spLocks noChangeArrowheads="1"/>
            </p:cNvSpPr>
            <p:nvPr/>
          </p:nvSpPr>
          <p:spPr bwMode="gray">
            <a:xfrm>
              <a:off x="343" y="2450"/>
              <a:ext cx="72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>
                  <a:solidFill>
                    <a:prstClr val="black"/>
                  </a:solidFill>
                  <a:cs typeface="Arial" charset="0"/>
                </a:rPr>
                <a:t>2 блок</a:t>
              </a:r>
              <a:endParaRPr lang="en-US" altLang="ru-RU" sz="28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133" name="Text Box 29"/>
            <p:cNvSpPr txBox="1">
              <a:spLocks noChangeArrowheads="1"/>
            </p:cNvSpPr>
            <p:nvPr/>
          </p:nvSpPr>
          <p:spPr bwMode="gray">
            <a:xfrm>
              <a:off x="305" y="3192"/>
              <a:ext cx="72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b="1" dirty="0">
                  <a:solidFill>
                    <a:prstClr val="black"/>
                  </a:solidFill>
                  <a:cs typeface="Arial" charset="0"/>
                </a:rPr>
                <a:t>1 блок</a:t>
              </a:r>
              <a:endParaRPr lang="en-US" altLang="ru-RU" sz="28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6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65293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Критерии и показатели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(</a:t>
            </a:r>
            <a:r>
              <a:rPr lang="ru-RU" sz="2800" b="1" dirty="0">
                <a:solidFill>
                  <a:srgbClr val="FF0000"/>
                </a:solidFill>
              </a:rPr>
              <a:t>индикаторы) эффективности реализации модели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909453"/>
              </p:ext>
            </p:extLst>
          </p:nvPr>
        </p:nvGraphicFramePr>
        <p:xfrm>
          <a:off x="251520" y="1196752"/>
          <a:ext cx="8784975" cy="556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606132"/>
                <a:gridCol w="325051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Задачи</a:t>
                      </a:r>
                    </a:p>
                    <a:p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Критерии</a:t>
                      </a:r>
                      <a:r>
                        <a:rPr lang="ru-RU" sz="1600" b="1" kern="1200" baseline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оценки</a:t>
                      </a:r>
                      <a:endParaRPr lang="ru-RU" sz="1600" b="1" dirty="0" smtClean="0">
                        <a:solidFill>
                          <a:srgbClr val="000099"/>
                        </a:solidFill>
                        <a:latin typeface="+mn-lt"/>
                      </a:endParaRPr>
                    </a:p>
                    <a:p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latin typeface="+mn-lt"/>
                        </a:rPr>
                        <a:t>Показатели и диагностический</a:t>
                      </a:r>
                      <a:r>
                        <a:rPr lang="ru-RU" sz="1600" b="1" baseline="0" dirty="0" smtClean="0">
                          <a:solidFill>
                            <a:srgbClr val="000099"/>
                          </a:solidFill>
                          <a:latin typeface="+mn-lt"/>
                        </a:rPr>
                        <a:t> инструментарий</a:t>
                      </a:r>
                      <a:endParaRPr lang="ru-RU" sz="20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8229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Расширение представлений о своих склонностях, способностях, интересах, ценностных ориентациях, личностных и профессионально важных качествах, о профессиях настоящего и будущего</a:t>
                      </a:r>
                      <a:endParaRPr lang="ru-RU" sz="12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высокие показатели по разработанной анкете оценки</a:t>
                      </a:r>
                      <a:r>
                        <a:rPr lang="ru-RU" sz="1200" b="0" baseline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самопознания;</a:t>
                      </a:r>
                    </a:p>
                    <a:p>
                      <a:pPr algn="just"/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Разработанная</a:t>
                      </a:r>
                      <a:r>
                        <a:rPr lang="ru-RU" sz="1200" b="0" baseline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анкета оценки самопознания старшеклассника (средний суммарный результат не менее 80 баллов)</a:t>
                      </a:r>
                      <a:endParaRPr lang="ru-RU" sz="1200" b="0" dirty="0" smtClean="0">
                        <a:solidFill>
                          <a:srgbClr val="000099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/>
                      <a:endParaRPr lang="ru-RU" sz="12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12790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Овладение приемами, методами, технологиями выбора профессии, оптимизация уровня развития профессионально важных и личностных качеств, необходимых для выбранной профессии</a:t>
                      </a:r>
                      <a:endParaRPr lang="ru-RU" sz="12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высокие показатели готовности к профессиональному самоопределению (по стандартизированным 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профориентационным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методикам)</a:t>
                      </a:r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latin typeface="+mn-lt"/>
                        </a:rPr>
                        <a:t>В соответствии</a:t>
                      </a:r>
                      <a:r>
                        <a:rPr lang="ru-RU" sz="1200" b="0" baseline="0" dirty="0" smtClean="0">
                          <a:solidFill>
                            <a:srgbClr val="000099"/>
                          </a:solidFill>
                          <a:latin typeface="+mn-lt"/>
                        </a:rPr>
                        <a:t> со шкалами стандартизированных </a:t>
                      </a:r>
                      <a:r>
                        <a:rPr lang="ru-RU" sz="1200" b="0" baseline="0" dirty="0" err="1" smtClean="0">
                          <a:solidFill>
                            <a:srgbClr val="000099"/>
                          </a:solidFill>
                          <a:latin typeface="+mn-lt"/>
                        </a:rPr>
                        <a:t>профориентационных</a:t>
                      </a:r>
                      <a:r>
                        <a:rPr lang="ru-RU" sz="1200" b="0" baseline="0" dirty="0" smtClean="0">
                          <a:solidFill>
                            <a:srgbClr val="000099"/>
                          </a:solidFill>
                          <a:latin typeface="+mn-lt"/>
                        </a:rPr>
                        <a:t> методик (уровни развития качеств: выше среднего и высокий не менее, чем у 70% учащихся )</a:t>
                      </a:r>
                      <a:endParaRPr lang="ru-RU" sz="1200" b="0" dirty="0" smtClean="0">
                        <a:solidFill>
                          <a:srgbClr val="000099"/>
                        </a:solidFill>
                        <a:latin typeface="+mn-lt"/>
                      </a:endParaRPr>
                    </a:p>
                    <a:p>
                      <a:pPr algn="just"/>
                      <a:endParaRPr lang="ru-RU" sz="12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88551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Качественное обучение по профильным предметам и программам внеурочной деятельности </a:t>
                      </a:r>
                      <a:r>
                        <a:rPr lang="ru-RU" sz="1200" b="0" dirty="0" err="1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профориентационной</a:t>
                      </a: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направленности</a:t>
                      </a:r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высокие показатели ЕГЭ по профильным предметам</a:t>
                      </a:r>
                      <a:endParaRPr lang="ru-RU" sz="1800" b="0" dirty="0" smtClean="0">
                        <a:solidFill>
                          <a:srgbClr val="000099"/>
                        </a:solidFill>
                        <a:latin typeface="+mn-lt"/>
                      </a:endParaRPr>
                    </a:p>
                    <a:p>
                      <a:pPr algn="just"/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latin typeface="+mn-lt"/>
                        </a:rPr>
                        <a:t>Не менее 70 баллов по профильным предметам  в среднем</a:t>
                      </a:r>
                      <a:endParaRPr lang="ru-RU" sz="12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16726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</a:rPr>
                        <a:t>Обучение объективному соотнесению своих способностей, личностных и профессиональных качеств к особенностям обучения в вузе и требованиям выбранной профессии, информирование об условиях поступления (зачисления) на профильные факультеты </a:t>
                      </a:r>
                      <a:endParaRPr lang="ru-RU" sz="12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высокие показатели зачисления на профильные факультеты вузов</a:t>
                      </a:r>
                    </a:p>
                    <a:p>
                      <a:pPr algn="just"/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99"/>
                          </a:solidFill>
                        </a:rPr>
                        <a:t>Не</a:t>
                      </a:r>
                      <a:r>
                        <a:rPr lang="ru-RU" sz="1200" b="0" baseline="0" dirty="0" smtClean="0">
                          <a:solidFill>
                            <a:srgbClr val="000099"/>
                          </a:solidFill>
                        </a:rPr>
                        <a:t> менее 98% поступивших на профильные факультеты вузов от общего количества выпускников</a:t>
                      </a:r>
                      <a:endParaRPr lang="ru-RU" sz="1200" b="0" dirty="0" smtClean="0">
                        <a:solidFill>
                          <a:srgbClr val="000099"/>
                        </a:solidFill>
                      </a:endParaRPr>
                    </a:p>
                    <a:p>
                      <a:pPr algn="just"/>
                      <a:endParaRPr lang="ru-RU" sz="12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66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395685"/>
              </p:ext>
            </p:extLst>
          </p:nvPr>
        </p:nvGraphicFramePr>
        <p:xfrm>
          <a:off x="179512" y="1700808"/>
          <a:ext cx="28186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6373332"/>
              </p:ext>
            </p:extLst>
          </p:nvPr>
        </p:nvGraphicFramePr>
        <p:xfrm>
          <a:off x="3131840" y="1772816"/>
          <a:ext cx="27363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472763"/>
              </p:ext>
            </p:extLst>
          </p:nvPr>
        </p:nvGraphicFramePr>
        <p:xfrm>
          <a:off x="5724128" y="1700808"/>
          <a:ext cx="403244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Результаты ЕГЭ по профильным и обязательным предметам в разрезе направленности профиля обучения (2021-2022  учебном году)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2187324"/>
            <a:ext cx="648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35263"/>
            <a:ext cx="6826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23998"/>
            <a:ext cx="7445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91490"/>
            <a:ext cx="7381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16416" y="2249822"/>
            <a:ext cx="648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85,22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56601"/>
            <a:ext cx="7445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7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68738407"/>
              </p:ext>
            </p:extLst>
          </p:nvPr>
        </p:nvGraphicFramePr>
        <p:xfrm>
          <a:off x="611560" y="1716105"/>
          <a:ext cx="26642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842345"/>
              </p:ext>
            </p:extLst>
          </p:nvPr>
        </p:nvGraphicFramePr>
        <p:xfrm>
          <a:off x="3491880" y="1700808"/>
          <a:ext cx="230425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20998"/>
              </p:ext>
            </p:extLst>
          </p:nvPr>
        </p:nvGraphicFramePr>
        <p:xfrm>
          <a:off x="6228184" y="1716105"/>
          <a:ext cx="25922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95536" y="620688"/>
            <a:ext cx="8219256" cy="108012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800" b="1" smtClean="0">
                <a:solidFill>
                  <a:srgbClr val="FF0000"/>
                </a:solidFill>
              </a:rPr>
              <a:t>Результаты поступления выпускников лицея в вузы,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в соответствии с профилем обучения  и выбранной профессией в 2021-2022  учебном году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3"/>
            <a:ext cx="8291264" cy="1426169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dirty="0" smtClean="0"/>
              <a:t>Диаграмма студентов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b="1" dirty="0"/>
              <a:t>(выпускников МАОУ лицей № 64)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95794884"/>
              </p:ext>
            </p:extLst>
          </p:nvPr>
        </p:nvGraphicFramePr>
        <p:xfrm>
          <a:off x="1547664" y="2348880"/>
          <a:ext cx="5832648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29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476672"/>
            <a:ext cx="4104456" cy="5976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endParaRPr dirty="0" lang="ru-RU"/>
          </a:p>
        </p:txBody>
      </p:sp>
      <p:pic>
        <p:nvPicPr>
          <p:cNvPr id="4" name="Picture 2"/>
          <p:cNvPicPr>
            <a:picLocks noChangeArrowheads="1"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" r="-37"/>
          <a:stretch/>
        </p:blipFill>
        <p:spPr bwMode="auto">
          <a:xfrm>
            <a:off x="2900655" y="548680"/>
            <a:ext cx="399076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32767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" r="40"/>
          <a:stretch/>
        </p:blipFill>
        <p:spPr>
          <a:xfrm>
            <a:off x="4788024" y="2756925"/>
            <a:ext cx="4176464" cy="3805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02095"/>
            <a:ext cx="4248471" cy="3155905"/>
          </a:xfrm>
          <a:prstGeom prst="rect">
            <a:avLst/>
          </a:prstGeom>
        </p:spPr>
      </p:pic>
      <p:pic>
        <p:nvPicPr>
          <p:cNvPr id="8" name="Объект 7"/>
          <p:cNvPicPr>
            <a:picLocks noChangeAspect="1" noGrp="1"/>
          </p:cNvPicPr>
          <p:nvPr>
            <p:ph idx="1"/>
          </p:nvPr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" r="-564"/>
          <a:stretch/>
        </p:blipFill>
        <p:spPr>
          <a:xfrm>
            <a:off x="105030" y="908720"/>
            <a:ext cx="4647861" cy="286954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" r="19"/>
          <a:stretch/>
        </p:blipFill>
        <p:spPr>
          <a:xfrm>
            <a:off x="4788024" y="111253"/>
            <a:ext cx="3816424" cy="25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9805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2C2D2E"/>
                </a:solidFill>
                <a:latin typeface="Arial"/>
              </a:rPr>
              <a:t>Ссылки </a:t>
            </a:r>
            <a:r>
              <a:rPr lang="ru-RU" dirty="0">
                <a:solidFill>
                  <a:srgbClr val="2C2D2E"/>
                </a:solidFill>
                <a:latin typeface="Arial"/>
              </a:rPr>
              <a:t>на </a:t>
            </a:r>
            <a:r>
              <a:rPr lang="ru-RU" dirty="0" smtClean="0">
                <a:solidFill>
                  <a:srgbClr val="2C2D2E"/>
                </a:solidFill>
                <a:latin typeface="Arial"/>
              </a:rPr>
              <a:t>материалы:</a:t>
            </a:r>
            <a:endParaRPr lang="ru-RU" dirty="0">
              <a:solidFill>
                <a:srgbClr val="2C2D2E"/>
              </a:solidFill>
              <a:latin typeface="Arial"/>
            </a:endParaRPr>
          </a:p>
          <a:p>
            <a:r>
              <a:rPr lang="ru-RU" u="sng" dirty="0">
                <a:solidFill>
                  <a:srgbClr val="2C2D2E"/>
                </a:solidFill>
                <a:latin typeface="Arial"/>
                <a:hlinkClick r:id="rId2"/>
              </a:rPr>
              <a:t>https://t.me/tvkrasnodar/21588</a:t>
            </a:r>
            <a:endParaRPr lang="ru-RU" dirty="0">
              <a:solidFill>
                <a:srgbClr val="2C2D2E"/>
              </a:solidFill>
              <a:latin typeface="Arial"/>
            </a:endParaRPr>
          </a:p>
          <a:p>
            <a:r>
              <a:rPr lang="ru-RU" u="sng" dirty="0">
                <a:solidFill>
                  <a:srgbClr val="2C2D2E"/>
                </a:solidFill>
                <a:latin typeface="Arial"/>
                <a:hlinkClick r:id="rId3"/>
              </a:rPr>
              <a:t>https://t.me/tvkrasnodar/21579</a:t>
            </a:r>
            <a:endParaRPr lang="ru-RU" dirty="0">
              <a:solidFill>
                <a:srgbClr val="2C2D2E"/>
              </a:solidFill>
              <a:latin typeface="Arial"/>
            </a:endParaRPr>
          </a:p>
          <a:p>
            <a:r>
              <a:rPr lang="ru-RU" u="sng" dirty="0">
                <a:solidFill>
                  <a:srgbClr val="2C2D2E"/>
                </a:solidFill>
                <a:latin typeface="Arial"/>
                <a:hlinkClick r:id="rId4"/>
              </a:rPr>
              <a:t>https://t.me/tvkrasnodar/21617</a:t>
            </a:r>
            <a:endParaRPr lang="ru-RU" dirty="0">
              <a:solidFill>
                <a:srgbClr val="2C2D2E"/>
              </a:solidFill>
              <a:latin typeface="Arial"/>
            </a:endParaRPr>
          </a:p>
          <a:p>
            <a:r>
              <a:rPr lang="ru-RU" u="sng" dirty="0">
                <a:solidFill>
                  <a:srgbClr val="2C2D2E"/>
                </a:solidFill>
                <a:latin typeface="Arial"/>
                <a:hlinkClick r:id="rId5"/>
              </a:rPr>
              <a:t>https://t.me/tvkrasnodar/21626</a:t>
            </a:r>
            <a:endParaRPr lang="ru-RU" dirty="0">
              <a:solidFill>
                <a:srgbClr val="2C2D2E"/>
              </a:solidFill>
              <a:latin typeface="Arial"/>
            </a:endParaRPr>
          </a:p>
          <a:p>
            <a:r>
              <a:rPr lang="ru-RU" u="sng" dirty="0">
                <a:solidFill>
                  <a:srgbClr val="2C2D2E"/>
                </a:solidFill>
                <a:latin typeface="Arial"/>
                <a:hlinkClick r:id="rId6"/>
              </a:rPr>
              <a:t>https://t.me/tvkrasnodar/21575</a:t>
            </a:r>
            <a:endParaRPr lang="ru-RU" dirty="0">
              <a:solidFill>
                <a:srgbClr val="2C2D2E"/>
              </a:solidFill>
              <a:latin typeface="Arial"/>
            </a:endParaRPr>
          </a:p>
          <a:p>
            <a:r>
              <a:rPr lang="ru-RU" dirty="0">
                <a:solidFill>
                  <a:srgbClr val="2C2D2E"/>
                </a:solidFill>
                <a:latin typeface="Arial"/>
                <a:hlinkClick r:id="rId7"/>
              </a:rPr>
              <a:t>https://tvkrasnodar.ru/obshchestvo/2022/06/14/khimiyu-na-100-ballov-v-krasnodare-ege-po-etomu-predmetu-s-naivysshim-rezultatom-napisali-20-chelove/</a:t>
            </a:r>
            <a:endParaRPr lang="ru-RU" dirty="0">
              <a:solidFill>
                <a:srgbClr val="2C2D2E"/>
              </a:solidFill>
              <a:latin typeface="Arial"/>
            </a:endParaRPr>
          </a:p>
          <a:p>
            <a:r>
              <a:rPr lang="ru-RU" u="sng" dirty="0">
                <a:solidFill>
                  <a:srgbClr val="2C2D2E"/>
                </a:solidFill>
                <a:latin typeface="Arial"/>
                <a:hlinkClick r:id="rId8"/>
              </a:rPr>
              <a:t>https://tvkrasnodar.ru/obshchestvo/2022/06/16/krasnodarskaya-vypusknitsa-anna-kruch-nabrala-100-ballov-po-dvum-predmetam/</a:t>
            </a:r>
            <a:endParaRPr lang="ru-RU" dirty="0">
              <a:solidFill>
                <a:srgbClr val="2C2D2E"/>
              </a:solidFill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504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spc="50" dirty="0">
                <a:ln w="11430"/>
                <a:solidFill>
                  <a:srgbClr val="000099"/>
                </a:solidFill>
                <a:latin typeface="+mj-lt"/>
              </a:rPr>
              <a:t>Муниципальное</a:t>
            </a:r>
            <a:r>
              <a:rPr lang="en-US" sz="1800" b="1" spc="50" dirty="0">
                <a:ln w="11430"/>
                <a:solidFill>
                  <a:srgbClr val="000099"/>
                </a:solidFill>
                <a:latin typeface="+mj-lt"/>
              </a:rPr>
              <a:t> </a:t>
            </a:r>
            <a:r>
              <a:rPr lang="ru-RU" sz="1800" b="1" spc="50" dirty="0">
                <a:ln w="11430"/>
                <a:solidFill>
                  <a:srgbClr val="000099"/>
                </a:solidFill>
                <a:latin typeface="+mj-lt"/>
              </a:rPr>
              <a:t>автономное общеобразовательное учреждение муниципального образования город Краснодар </a:t>
            </a:r>
            <a:br>
              <a:rPr lang="ru-RU" sz="1800" b="1" spc="50" dirty="0">
                <a:ln w="11430"/>
                <a:solidFill>
                  <a:srgbClr val="000099"/>
                </a:solidFill>
                <a:latin typeface="+mj-lt"/>
              </a:rPr>
            </a:br>
            <a:r>
              <a:rPr lang="ru-RU" sz="1800" b="1" spc="50" dirty="0">
                <a:ln w="11430"/>
                <a:solidFill>
                  <a:srgbClr val="000099"/>
                </a:solidFill>
                <a:latin typeface="+mj-lt"/>
              </a:rPr>
              <a:t>лицей №64 имени Вадима </a:t>
            </a:r>
            <a:r>
              <a:rPr lang="ru-RU" sz="1800" b="1" spc="50" dirty="0" smtClean="0">
                <a:ln w="11430"/>
                <a:solidFill>
                  <a:srgbClr val="000099"/>
                </a:solidFill>
                <a:latin typeface="+mj-lt"/>
              </a:rPr>
              <a:t>Миронова</a:t>
            </a:r>
          </a:p>
          <a:p>
            <a:pPr marL="0" indent="0" algn="ctr">
              <a:buNone/>
            </a:pPr>
            <a:endParaRPr lang="ru-RU" sz="1800" b="1" spc="50" dirty="0">
              <a:ln w="11430"/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pPr marL="0" indent="0" algn="ctr">
              <a:buSzPct val="100000"/>
              <a:buNone/>
              <a:defRPr/>
            </a:pPr>
            <a:r>
              <a:rPr lang="ru-RU" alt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Адрес: 350062, г. Краснодар,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ул. им. </a:t>
            </a:r>
            <a:r>
              <a:rPr lang="ru-RU" altLang="ru-RU" sz="18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Атарбекова</a:t>
            </a:r>
            <a:r>
              <a:rPr lang="ru-RU" altLang="ru-RU" sz="1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26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ru-RU" sz="18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  <a:r>
              <a:rPr lang="ru-RU" altLang="ru-RU" sz="18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altLang="ru-RU" sz="18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mail</a:t>
            </a:r>
            <a:r>
              <a:rPr lang="ru-RU" altLang="ru-RU" sz="18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altLang="ru-RU" sz="18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school</a:t>
            </a:r>
            <a:r>
              <a:rPr lang="ru-RU" altLang="ru-RU" sz="18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64@</a:t>
            </a:r>
            <a:r>
              <a:rPr lang="en-US" altLang="ru-RU" sz="1800" kern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kubannet</a:t>
            </a:r>
            <a:r>
              <a:rPr lang="ru-RU" altLang="ru-RU" sz="18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en-US" altLang="ru-RU" sz="1800" kern="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ru</a:t>
            </a:r>
            <a:endParaRPr lang="ru-RU" altLang="ru-RU" sz="1800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ru-RU" sz="18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http://school</a:t>
            </a:r>
            <a:r>
              <a:rPr lang="ru-RU" altLang="ru-RU" sz="18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r>
              <a:rPr lang="en-US" altLang="ru-RU" sz="1800" kern="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4.centerstart.ru</a:t>
            </a:r>
          </a:p>
          <a:p>
            <a:pPr marL="0" indent="0" algn="ctr">
              <a:buNone/>
            </a:pPr>
            <a:r>
              <a:rPr lang="ru-RU" sz="1800" spc="50" dirty="0">
                <a:ln w="11430"/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ru-RU" sz="1800" spc="50" dirty="0">
                <a:ln w="11430"/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3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9774" y="274639"/>
            <a:ext cx="7317026" cy="1143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+mn-lt"/>
              </a:rPr>
              <a:t>Этапы реализации проекта</a:t>
            </a:r>
            <a:endParaRPr lang="en-US" altLang="ru-RU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gray">
          <a:xfrm>
            <a:off x="0" y="2725739"/>
            <a:ext cx="9144000" cy="53975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808080">
                  <a:gamma/>
                  <a:tint val="1529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gray">
          <a:xfrm>
            <a:off x="0" y="2778125"/>
            <a:ext cx="9144000" cy="142875"/>
          </a:xfrm>
          <a:prstGeom prst="rect">
            <a:avLst/>
          </a:prstGeom>
          <a:gradFill rotWithShape="1">
            <a:gsLst>
              <a:gs pos="0">
                <a:srgbClr val="5F5F5F">
                  <a:gamma/>
                  <a:tint val="30196"/>
                  <a:invGamma/>
                </a:srgbClr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53253" name="Group 5"/>
          <p:cNvGrpSpPr>
            <a:grpSpLocks/>
          </p:cNvGrpSpPr>
          <p:nvPr/>
        </p:nvGrpSpPr>
        <p:grpSpPr bwMode="auto">
          <a:xfrm rot="3877067">
            <a:off x="4631534" y="3902871"/>
            <a:ext cx="2503487" cy="974725"/>
            <a:chOff x="2290" y="2725"/>
            <a:chExt cx="1832" cy="713"/>
          </a:xfrm>
        </p:grpSpPr>
        <p:grpSp>
          <p:nvGrpSpPr>
            <p:cNvPr id="53254" name="Group 6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3255" name="Freeform 7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53257" name="Group 9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3258" name="Freeform 1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259" name="Freeform 1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3260" name="Group 12"/>
          <p:cNvGrpSpPr>
            <a:grpSpLocks/>
          </p:cNvGrpSpPr>
          <p:nvPr/>
        </p:nvGrpSpPr>
        <p:grpSpPr bwMode="auto">
          <a:xfrm>
            <a:off x="4427538" y="2303466"/>
            <a:ext cx="1344612" cy="1092201"/>
            <a:chOff x="2789" y="1735"/>
            <a:chExt cx="847" cy="688"/>
          </a:xfrm>
        </p:grpSpPr>
        <p:sp>
          <p:nvSpPr>
            <p:cNvPr id="53261" name="Oval 13"/>
            <p:cNvSpPr>
              <a:spLocks noChangeArrowheads="1"/>
            </p:cNvSpPr>
            <p:nvPr/>
          </p:nvSpPr>
          <p:spPr bwMode="gray">
            <a:xfrm>
              <a:off x="2789" y="1914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262" name="Oval 14"/>
            <p:cNvSpPr>
              <a:spLocks noChangeArrowheads="1"/>
            </p:cNvSpPr>
            <p:nvPr/>
          </p:nvSpPr>
          <p:spPr bwMode="gray">
            <a:xfrm>
              <a:off x="2789" y="1914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263" name="Oval 15"/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264" name="Oval 16"/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265" name="Oval 17"/>
            <p:cNvSpPr>
              <a:spLocks noChangeArrowheads="1"/>
            </p:cNvSpPr>
            <p:nvPr/>
          </p:nvSpPr>
          <p:spPr bwMode="gray">
            <a:xfrm>
              <a:off x="2888" y="1914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53266" name="Group 18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3267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268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269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270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3271" name="Group 23"/>
          <p:cNvGrpSpPr>
            <a:grpSpLocks/>
          </p:cNvGrpSpPr>
          <p:nvPr/>
        </p:nvGrpSpPr>
        <p:grpSpPr bwMode="auto">
          <a:xfrm rot="3877067">
            <a:off x="6863559" y="3975895"/>
            <a:ext cx="2503487" cy="974725"/>
            <a:chOff x="2290" y="2725"/>
            <a:chExt cx="1832" cy="713"/>
          </a:xfrm>
        </p:grpSpPr>
        <p:grpSp>
          <p:nvGrpSpPr>
            <p:cNvPr id="53272" name="Group 24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3273" name="Freeform 25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274" name="Freeform 26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53275" name="Group 27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3276" name="Freeform 2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277" name="Freeform 2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sp>
        <p:nvSpPr>
          <p:cNvPr id="53278" name="Oval 30"/>
          <p:cNvSpPr>
            <a:spLocks noChangeArrowheads="1"/>
          </p:cNvSpPr>
          <p:nvPr/>
        </p:nvSpPr>
        <p:spPr bwMode="gray">
          <a:xfrm>
            <a:off x="6442076" y="2574012"/>
            <a:ext cx="259766" cy="519351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3279" name="Oval 31"/>
          <p:cNvSpPr>
            <a:spLocks noChangeArrowheads="1"/>
          </p:cNvSpPr>
          <p:nvPr/>
        </p:nvSpPr>
        <p:spPr bwMode="gray">
          <a:xfrm>
            <a:off x="6442076" y="2574012"/>
            <a:ext cx="259766" cy="519351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3280" name="Oval 32"/>
          <p:cNvSpPr>
            <a:spLocks noChangeArrowheads="1"/>
          </p:cNvSpPr>
          <p:nvPr/>
        </p:nvSpPr>
        <p:spPr bwMode="gray">
          <a:xfrm>
            <a:off x="6557965" y="2573219"/>
            <a:ext cx="1501775" cy="519351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3281" name="Oval 33"/>
          <p:cNvSpPr>
            <a:spLocks noChangeArrowheads="1"/>
          </p:cNvSpPr>
          <p:nvPr/>
        </p:nvSpPr>
        <p:spPr bwMode="gray">
          <a:xfrm>
            <a:off x="6559552" y="2576393"/>
            <a:ext cx="1501775" cy="519351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3282" name="Oval 34"/>
          <p:cNvSpPr>
            <a:spLocks noChangeArrowheads="1"/>
          </p:cNvSpPr>
          <p:nvPr/>
        </p:nvSpPr>
        <p:spPr bwMode="gray">
          <a:xfrm>
            <a:off x="6632575" y="2574013"/>
            <a:ext cx="1352550" cy="519351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53283" name="Group 35"/>
          <p:cNvGrpSpPr>
            <a:grpSpLocks/>
          </p:cNvGrpSpPr>
          <p:nvPr/>
        </p:nvGrpSpPr>
        <p:grpSpPr bwMode="auto">
          <a:xfrm>
            <a:off x="6653215" y="2179639"/>
            <a:ext cx="1311275" cy="1309687"/>
            <a:chOff x="4166" y="1706"/>
            <a:chExt cx="1252" cy="1252"/>
          </a:xfrm>
        </p:grpSpPr>
        <p:sp>
          <p:nvSpPr>
            <p:cNvPr id="53284" name="Oval 3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285" name="Oval 3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286" name="Oval 3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287" name="Oval 3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</p:grpSp>
      <p:grpSp>
        <p:nvGrpSpPr>
          <p:cNvPr id="53288" name="Group 40"/>
          <p:cNvGrpSpPr>
            <a:grpSpLocks/>
          </p:cNvGrpSpPr>
          <p:nvPr/>
        </p:nvGrpSpPr>
        <p:grpSpPr bwMode="auto">
          <a:xfrm rot="3877067">
            <a:off x="2583659" y="3902871"/>
            <a:ext cx="2503487" cy="974725"/>
            <a:chOff x="2290" y="2725"/>
            <a:chExt cx="1832" cy="713"/>
          </a:xfrm>
        </p:grpSpPr>
        <p:grpSp>
          <p:nvGrpSpPr>
            <p:cNvPr id="53289" name="Group 41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3290" name="Freeform 42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291" name="Freeform 43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53292" name="Group 44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3293" name="Freeform 45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294" name="Freeform 46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3306" name="Group 58"/>
          <p:cNvGrpSpPr>
            <a:grpSpLocks/>
          </p:cNvGrpSpPr>
          <p:nvPr/>
        </p:nvGrpSpPr>
        <p:grpSpPr bwMode="auto">
          <a:xfrm rot="3877067">
            <a:off x="600870" y="3902871"/>
            <a:ext cx="2503487" cy="974725"/>
            <a:chOff x="2290" y="2725"/>
            <a:chExt cx="1832" cy="713"/>
          </a:xfrm>
        </p:grpSpPr>
        <p:grpSp>
          <p:nvGrpSpPr>
            <p:cNvPr id="53307" name="Group 59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53308" name="Freeform 60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309" name="Freeform 61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53310" name="Group 62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53311" name="Freeform 6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>
                  <a:gd name="T0" fmla="*/ 1832 w 1832"/>
                  <a:gd name="T1" fmla="*/ 32 h 408"/>
                  <a:gd name="T2" fmla="*/ 1830 w 1832"/>
                  <a:gd name="T3" fmla="*/ 66 h 408"/>
                  <a:gd name="T4" fmla="*/ 1814 w 1832"/>
                  <a:gd name="T5" fmla="*/ 128 h 408"/>
                  <a:gd name="T6" fmla="*/ 1788 w 1832"/>
                  <a:gd name="T7" fmla="*/ 188 h 408"/>
                  <a:gd name="T8" fmla="*/ 1754 w 1832"/>
                  <a:gd name="T9" fmla="*/ 240 h 408"/>
                  <a:gd name="T10" fmla="*/ 1712 w 1832"/>
                  <a:gd name="T11" fmla="*/ 288 h 408"/>
                  <a:gd name="T12" fmla="*/ 1664 w 1832"/>
                  <a:gd name="T13" fmla="*/ 330 h 408"/>
                  <a:gd name="T14" fmla="*/ 1610 w 1832"/>
                  <a:gd name="T15" fmla="*/ 362 h 408"/>
                  <a:gd name="T16" fmla="*/ 1550 w 1832"/>
                  <a:gd name="T17" fmla="*/ 388 h 408"/>
                  <a:gd name="T18" fmla="*/ 1486 w 1832"/>
                  <a:gd name="T19" fmla="*/ 402 h 408"/>
                  <a:gd name="T20" fmla="*/ 1418 w 1832"/>
                  <a:gd name="T21" fmla="*/ 408 h 408"/>
                  <a:gd name="T22" fmla="*/ 0 w 1832"/>
                  <a:gd name="T23" fmla="*/ 408 h 408"/>
                  <a:gd name="T24" fmla="*/ 0 w 1832"/>
                  <a:gd name="T25" fmla="*/ 0 h 408"/>
                  <a:gd name="T26" fmla="*/ 1832 w 1832"/>
                  <a:gd name="T27" fmla="*/ 0 h 408"/>
                  <a:gd name="T28" fmla="*/ 1832 w 1832"/>
                  <a:gd name="T29" fmla="*/ 32 h 408"/>
                  <a:gd name="T30" fmla="*/ 1832 w 1832"/>
                  <a:gd name="T31" fmla="*/ 32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DF5908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312" name="Freeform 6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>
                  <a:gd name="T0" fmla="*/ 288 w 288"/>
                  <a:gd name="T1" fmla="*/ 0 h 334"/>
                  <a:gd name="T2" fmla="*/ 284 w 288"/>
                  <a:gd name="T3" fmla="*/ 52 h 334"/>
                  <a:gd name="T4" fmla="*/ 272 w 288"/>
                  <a:gd name="T5" fmla="*/ 98 h 334"/>
                  <a:gd name="T6" fmla="*/ 254 w 288"/>
                  <a:gd name="T7" fmla="*/ 140 h 334"/>
                  <a:gd name="T8" fmla="*/ 230 w 288"/>
                  <a:gd name="T9" fmla="*/ 176 h 334"/>
                  <a:gd name="T10" fmla="*/ 204 w 288"/>
                  <a:gd name="T11" fmla="*/ 208 h 334"/>
                  <a:gd name="T12" fmla="*/ 174 w 288"/>
                  <a:gd name="T13" fmla="*/ 238 h 334"/>
                  <a:gd name="T14" fmla="*/ 144 w 288"/>
                  <a:gd name="T15" fmla="*/ 262 h 334"/>
                  <a:gd name="T16" fmla="*/ 112 w 288"/>
                  <a:gd name="T17" fmla="*/ 282 h 334"/>
                  <a:gd name="T18" fmla="*/ 84 w 288"/>
                  <a:gd name="T19" fmla="*/ 298 h 334"/>
                  <a:gd name="T20" fmla="*/ 56 w 288"/>
                  <a:gd name="T21" fmla="*/ 312 h 334"/>
                  <a:gd name="T22" fmla="*/ 34 w 288"/>
                  <a:gd name="T23" fmla="*/ 322 h 334"/>
                  <a:gd name="T24" fmla="*/ 16 w 288"/>
                  <a:gd name="T25" fmla="*/ 328 h 334"/>
                  <a:gd name="T26" fmla="*/ 4 w 288"/>
                  <a:gd name="T27" fmla="*/ 332 h 334"/>
                  <a:gd name="T28" fmla="*/ 0 w 288"/>
                  <a:gd name="T29" fmla="*/ 334 h 334"/>
                  <a:gd name="T30" fmla="*/ 4 w 288"/>
                  <a:gd name="T31" fmla="*/ 332 h 334"/>
                  <a:gd name="T32" fmla="*/ 16 w 288"/>
                  <a:gd name="T33" fmla="*/ 326 h 334"/>
                  <a:gd name="T34" fmla="*/ 34 w 288"/>
                  <a:gd name="T35" fmla="*/ 318 h 334"/>
                  <a:gd name="T36" fmla="*/ 56 w 288"/>
                  <a:gd name="T37" fmla="*/ 304 h 334"/>
                  <a:gd name="T38" fmla="*/ 84 w 288"/>
                  <a:gd name="T39" fmla="*/ 288 h 334"/>
                  <a:gd name="T40" fmla="*/ 112 w 288"/>
                  <a:gd name="T41" fmla="*/ 266 h 334"/>
                  <a:gd name="T42" fmla="*/ 142 w 288"/>
                  <a:gd name="T43" fmla="*/ 242 h 334"/>
                  <a:gd name="T44" fmla="*/ 170 w 288"/>
                  <a:gd name="T45" fmla="*/ 212 h 334"/>
                  <a:gd name="T46" fmla="*/ 196 w 288"/>
                  <a:gd name="T47" fmla="*/ 180 h 334"/>
                  <a:gd name="T48" fmla="*/ 220 w 288"/>
                  <a:gd name="T49" fmla="*/ 142 h 334"/>
                  <a:gd name="T50" fmla="*/ 238 w 288"/>
                  <a:gd name="T51" fmla="*/ 100 h 334"/>
                  <a:gd name="T52" fmla="*/ 250 w 288"/>
                  <a:gd name="T53" fmla="*/ 54 h 334"/>
                  <a:gd name="T54" fmla="*/ 254 w 288"/>
                  <a:gd name="T55" fmla="*/ 2 h 334"/>
                  <a:gd name="T56" fmla="*/ 288 w 288"/>
                  <a:gd name="T57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53313" name="Group 65"/>
          <p:cNvGrpSpPr>
            <a:grpSpLocks/>
          </p:cNvGrpSpPr>
          <p:nvPr/>
        </p:nvGrpSpPr>
        <p:grpSpPr bwMode="auto">
          <a:xfrm>
            <a:off x="396877" y="2303466"/>
            <a:ext cx="1344613" cy="1092201"/>
            <a:chOff x="2789" y="1735"/>
            <a:chExt cx="847" cy="688"/>
          </a:xfrm>
        </p:grpSpPr>
        <p:sp>
          <p:nvSpPr>
            <p:cNvPr id="53314" name="Oval 66"/>
            <p:cNvSpPr>
              <a:spLocks noChangeArrowheads="1"/>
            </p:cNvSpPr>
            <p:nvPr/>
          </p:nvSpPr>
          <p:spPr bwMode="gray">
            <a:xfrm>
              <a:off x="2789" y="1914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315" name="Oval 67"/>
            <p:cNvSpPr>
              <a:spLocks noChangeArrowheads="1"/>
            </p:cNvSpPr>
            <p:nvPr/>
          </p:nvSpPr>
          <p:spPr bwMode="gray">
            <a:xfrm>
              <a:off x="2789" y="1914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316" name="Oval 68"/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317" name="Oval 69"/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318" name="Oval 70"/>
            <p:cNvSpPr>
              <a:spLocks noChangeArrowheads="1"/>
            </p:cNvSpPr>
            <p:nvPr/>
          </p:nvSpPr>
          <p:spPr bwMode="gray">
            <a:xfrm>
              <a:off x="2888" y="1914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53319" name="Group 71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3320" name="Oval 72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321" name="Oval 73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322" name="Oval 74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323" name="Oval 75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  <p:sp>
        <p:nvSpPr>
          <p:cNvPr id="53324" name="Text Box 76"/>
          <p:cNvSpPr txBox="1">
            <a:spLocks noChangeArrowheads="1"/>
          </p:cNvSpPr>
          <p:nvPr/>
        </p:nvSpPr>
        <p:spPr bwMode="gray">
          <a:xfrm rot="3925970">
            <a:off x="560520" y="4071909"/>
            <a:ext cx="20285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white"/>
                </a:solidFill>
                <a:cs typeface="Arial" charset="0"/>
              </a:rPr>
              <a:t>мотивационный</a:t>
            </a:r>
            <a:endParaRPr lang="en-US" altLang="ru-RU" sz="20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3325" name="Text Box 77"/>
          <p:cNvSpPr txBox="1">
            <a:spLocks noChangeArrowheads="1"/>
          </p:cNvSpPr>
          <p:nvPr/>
        </p:nvSpPr>
        <p:spPr bwMode="gray">
          <a:xfrm rot="3925970">
            <a:off x="1580618" y="3783908"/>
            <a:ext cx="6487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cs typeface="Arial" charset="0"/>
              </a:rPr>
              <a:t>1 этап</a:t>
            </a:r>
            <a:endParaRPr lang="en-US" alt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3326" name="Text Box 78"/>
          <p:cNvSpPr txBox="1">
            <a:spLocks noChangeArrowheads="1"/>
          </p:cNvSpPr>
          <p:nvPr/>
        </p:nvSpPr>
        <p:spPr bwMode="gray">
          <a:xfrm rot="3925970">
            <a:off x="2924305" y="4096741"/>
            <a:ext cx="125386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white"/>
                </a:solidFill>
                <a:cs typeface="Arial" charset="0"/>
              </a:rPr>
              <a:t>основной</a:t>
            </a:r>
            <a:endParaRPr lang="en-US" altLang="ru-RU" sz="20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3327" name="Text Box 79"/>
          <p:cNvSpPr txBox="1">
            <a:spLocks noChangeArrowheads="1"/>
          </p:cNvSpPr>
          <p:nvPr/>
        </p:nvSpPr>
        <p:spPr bwMode="gray">
          <a:xfrm rot="3925970">
            <a:off x="3557056" y="3783908"/>
            <a:ext cx="6487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cs typeface="Arial" charset="0"/>
              </a:rPr>
              <a:t>2 этап</a:t>
            </a:r>
            <a:endParaRPr lang="en-US" alt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3328" name="Text Box 80"/>
          <p:cNvSpPr txBox="1">
            <a:spLocks noChangeArrowheads="1"/>
          </p:cNvSpPr>
          <p:nvPr/>
        </p:nvSpPr>
        <p:spPr bwMode="gray">
          <a:xfrm rot="3925970">
            <a:off x="4562970" y="4071909"/>
            <a:ext cx="20913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white"/>
                </a:solidFill>
                <a:cs typeface="Arial" charset="0"/>
              </a:rPr>
              <a:t>заключительный</a:t>
            </a:r>
            <a:endParaRPr lang="en-US" altLang="ru-RU" sz="20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3329" name="Text Box 81"/>
          <p:cNvSpPr txBox="1">
            <a:spLocks noChangeArrowheads="1"/>
          </p:cNvSpPr>
          <p:nvPr/>
        </p:nvSpPr>
        <p:spPr bwMode="gray">
          <a:xfrm rot="3925970">
            <a:off x="5614453" y="3783908"/>
            <a:ext cx="6487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cs typeface="Arial" charset="0"/>
              </a:rPr>
              <a:t>3 этап</a:t>
            </a:r>
            <a:endParaRPr lang="en-US" alt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3330" name="Text Box 82"/>
          <p:cNvSpPr txBox="1">
            <a:spLocks noChangeArrowheads="1"/>
          </p:cNvSpPr>
          <p:nvPr/>
        </p:nvSpPr>
        <p:spPr bwMode="gray">
          <a:xfrm rot="3925970">
            <a:off x="6844412" y="4230658"/>
            <a:ext cx="1957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white"/>
                </a:solidFill>
                <a:cs typeface="Arial" charset="0"/>
              </a:rPr>
              <a:t>Защита проекта</a:t>
            </a:r>
            <a:endParaRPr lang="en-US" altLang="ru-RU" sz="20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3332" name="Text Box 84"/>
          <p:cNvSpPr txBox="1">
            <a:spLocks noChangeArrowheads="1"/>
          </p:cNvSpPr>
          <p:nvPr/>
        </p:nvSpPr>
        <p:spPr bwMode="gray">
          <a:xfrm>
            <a:off x="746126" y="1479551"/>
            <a:ext cx="16033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2019-2020</a:t>
            </a:r>
            <a:endParaRPr lang="en-US" altLang="ru-RU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333" name="Text Box 85"/>
          <p:cNvSpPr txBox="1">
            <a:spLocks noChangeArrowheads="1"/>
          </p:cNvSpPr>
          <p:nvPr/>
        </p:nvSpPr>
        <p:spPr bwMode="gray">
          <a:xfrm>
            <a:off x="2736851" y="1479551"/>
            <a:ext cx="16033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2020-2021</a:t>
            </a:r>
            <a:endParaRPr lang="en-US" altLang="ru-RU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334" name="Text Box 86"/>
          <p:cNvSpPr txBox="1">
            <a:spLocks noChangeArrowheads="1"/>
          </p:cNvSpPr>
          <p:nvPr/>
        </p:nvSpPr>
        <p:spPr bwMode="gray">
          <a:xfrm>
            <a:off x="4718051" y="1479551"/>
            <a:ext cx="16033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2021-2022</a:t>
            </a:r>
            <a:endParaRPr lang="en-US" altLang="ru-RU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335" name="Text Box 87"/>
          <p:cNvSpPr txBox="1">
            <a:spLocks noChangeArrowheads="1"/>
          </p:cNvSpPr>
          <p:nvPr/>
        </p:nvSpPr>
        <p:spPr bwMode="gray">
          <a:xfrm>
            <a:off x="6705600" y="1436689"/>
            <a:ext cx="21627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Verdana" pitchFamily="34" charset="0"/>
                <a:cs typeface="Arial" charset="0"/>
              </a:rPr>
              <a:t>25.08.2022</a:t>
            </a:r>
            <a:endParaRPr lang="en-US" altLang="ru-RU" sz="2400" b="1" dirty="0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cxnSp>
        <p:nvCxnSpPr>
          <p:cNvPr id="53336" name="AutoShape 88"/>
          <p:cNvCxnSpPr>
            <a:cxnSpLocks noChangeShapeType="1"/>
            <a:stCxn id="53332" idx="3"/>
            <a:endCxn id="53333" idx="1"/>
          </p:cNvCxnSpPr>
          <p:nvPr/>
        </p:nvCxnSpPr>
        <p:spPr bwMode="gray">
          <a:xfrm>
            <a:off x="2349450" y="1664217"/>
            <a:ext cx="38740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337" name="AutoShape 89"/>
          <p:cNvCxnSpPr>
            <a:cxnSpLocks noChangeShapeType="1"/>
            <a:stCxn id="53333" idx="3"/>
            <a:endCxn id="53334" idx="1"/>
          </p:cNvCxnSpPr>
          <p:nvPr/>
        </p:nvCxnSpPr>
        <p:spPr bwMode="gray">
          <a:xfrm>
            <a:off x="4340175" y="1664217"/>
            <a:ext cx="37787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338" name="AutoShape 90"/>
          <p:cNvCxnSpPr>
            <a:cxnSpLocks noChangeShapeType="1"/>
            <a:stCxn id="53334" idx="3"/>
            <a:endCxn id="53335" idx="1"/>
          </p:cNvCxnSpPr>
          <p:nvPr/>
        </p:nvCxnSpPr>
        <p:spPr bwMode="gray">
          <a:xfrm>
            <a:off x="6321375" y="1664217"/>
            <a:ext cx="384225" cy="33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3295" name="Group 47"/>
          <p:cNvGrpSpPr>
            <a:grpSpLocks/>
          </p:cNvGrpSpPr>
          <p:nvPr/>
        </p:nvGrpSpPr>
        <p:grpSpPr bwMode="auto">
          <a:xfrm>
            <a:off x="2379663" y="2303466"/>
            <a:ext cx="1344612" cy="1092201"/>
            <a:chOff x="2789" y="1735"/>
            <a:chExt cx="847" cy="688"/>
          </a:xfrm>
        </p:grpSpPr>
        <p:sp>
          <p:nvSpPr>
            <p:cNvPr id="53296" name="Oval 48"/>
            <p:cNvSpPr>
              <a:spLocks noChangeArrowheads="1"/>
            </p:cNvSpPr>
            <p:nvPr/>
          </p:nvSpPr>
          <p:spPr bwMode="gray">
            <a:xfrm>
              <a:off x="2789" y="1914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297" name="Oval 49"/>
            <p:cNvSpPr>
              <a:spLocks noChangeArrowheads="1"/>
            </p:cNvSpPr>
            <p:nvPr/>
          </p:nvSpPr>
          <p:spPr bwMode="gray">
            <a:xfrm>
              <a:off x="2789" y="1914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298" name="Oval 50"/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299" name="Oval 51"/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300" name="Oval 52"/>
            <p:cNvSpPr>
              <a:spLocks noChangeArrowheads="1"/>
            </p:cNvSpPr>
            <p:nvPr/>
          </p:nvSpPr>
          <p:spPr bwMode="gray">
            <a:xfrm>
              <a:off x="2888" y="1914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53301" name="Group 53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53302" name="Oval 5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303" name="Oval 5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304" name="Oval 5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3305" name="Oval 5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92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9"/>
            <a:ext cx="7355160" cy="63408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Этапы реализации проекта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920880" cy="48965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b="1" dirty="0" smtClean="0">
                <a:solidFill>
                  <a:srgbClr val="000099"/>
                </a:solidFill>
              </a:rPr>
              <a:t>1 этап – подготовительно-организационный (мотивационный):</a:t>
            </a:r>
          </a:p>
          <a:p>
            <a:r>
              <a:rPr lang="ru-RU" sz="2400" dirty="0">
                <a:solidFill>
                  <a:srgbClr val="000099"/>
                </a:solidFill>
              </a:rPr>
              <a:t>а</a:t>
            </a:r>
            <a:r>
              <a:rPr lang="ru-RU" sz="2400" dirty="0" smtClean="0">
                <a:solidFill>
                  <a:srgbClr val="000099"/>
                </a:solidFill>
              </a:rPr>
              <a:t>нализ психолого-педагогической и методической литературы, нормативных актов по вопросам проекта;</a:t>
            </a:r>
          </a:p>
          <a:p>
            <a:r>
              <a:rPr lang="ru-RU" sz="2400" dirty="0">
                <a:solidFill>
                  <a:srgbClr val="000099"/>
                </a:solidFill>
              </a:rPr>
              <a:t>и</a:t>
            </a:r>
            <a:r>
              <a:rPr lang="ru-RU" sz="2400" dirty="0" smtClean="0">
                <a:solidFill>
                  <a:srgbClr val="000099"/>
                </a:solidFill>
              </a:rPr>
              <a:t>зучение опыта формирования профессионального самоопределения старшеклассников на федеральном, региональном, муниципальном, </a:t>
            </a:r>
            <a:r>
              <a:rPr lang="ru-RU" sz="2400" dirty="0" err="1" smtClean="0">
                <a:solidFill>
                  <a:srgbClr val="000099"/>
                </a:solidFill>
              </a:rPr>
              <a:t>внутришкольном</a:t>
            </a:r>
            <a:r>
              <a:rPr lang="ru-RU" sz="2400" dirty="0" smtClean="0">
                <a:solidFill>
                  <a:srgbClr val="000099"/>
                </a:solidFill>
              </a:rPr>
              <a:t> уровнях;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установление контактов с вузами города для сетевого взаимодействия;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уточнение объекта, предмета, гипотезы проекта </a:t>
            </a:r>
          </a:p>
          <a:p>
            <a:pPr marL="0" indent="0">
              <a:buNone/>
            </a:pPr>
            <a:endParaRPr lang="ru-RU" sz="20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815650"/>
              </p:ext>
            </p:extLst>
          </p:nvPr>
        </p:nvGraphicFramePr>
        <p:xfrm>
          <a:off x="606680" y="260861"/>
          <a:ext cx="8229600" cy="618342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66528"/>
                <a:gridCol w="6563072"/>
              </a:tblGrid>
              <a:tr h="44329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            </a:t>
                      </a:r>
                      <a:r>
                        <a:rPr lang="ru-RU" sz="2800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Профориентационные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центры</a:t>
                      </a:r>
                      <a:endParaRPr lang="ru-RU" sz="28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48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Центр тестирования и развития «Гуманитарные технологии»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Регион:г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Москва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Ведущий Центр профессионального ориентирования и карьерного развития молодежи России. Создан в 1996 году на базе факультета психологии МГУ им. М.В. Ломоносова.</a:t>
                      </a:r>
                      <a:endParaRPr lang="ru-RU" sz="1200" dirty="0"/>
                    </a:p>
                  </a:txBody>
                  <a:tcP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Профориентация онлайн-тест</a:t>
                      </a:r>
                      <a:endParaRPr lang="ru-RU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78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PROектPRO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 (Пропуск в профессию)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5738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Алтайский краевой центр профориентации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solidFill>
                            <a:srgbClr val="0070C0"/>
                          </a:solidFill>
                        </a:rPr>
                        <a:t>АРТ Личность</a:t>
                      </a:r>
                      <a:endParaRPr lang="ru-RU" u="sng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432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Детский научно-технологический центр "Полигон-Про"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4432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Методический кабинет профориентации Галины </a:t>
                      </a:r>
                      <a:r>
                        <a:rPr lang="ru-RU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Резапкиной</a:t>
                      </a:r>
                      <a:endParaRPr lang="ru-RU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noFill/>
                  </a:tcPr>
                </a:tc>
              </a:tr>
              <a:tr h="4432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Молодежный форум "Профессиональный рост"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4432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Центр профориентации и развития личности "</a:t>
                      </a:r>
                      <a:r>
                        <a:rPr lang="ru-RU" sz="18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СегоДня</a:t>
                      </a: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"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4432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Центр содействия занятости и профессиональной ориентации молодежи «Вектор»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4" name="Рисунок 13" descr="https://moeobrazovanie.ru/data/images/partners/tsentr_testirovanija_i_razvitija_gumaniternie_tehnologii/small_logo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05" y="912176"/>
            <a:ext cx="567184" cy="46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66" y="1628800"/>
            <a:ext cx="478661" cy="47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98" y="2204864"/>
            <a:ext cx="710205" cy="45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66" y="2810979"/>
            <a:ext cx="515961" cy="51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92" y="3429000"/>
            <a:ext cx="499616" cy="32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4" y="3861048"/>
            <a:ext cx="571624" cy="45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" y="4336477"/>
            <a:ext cx="643632" cy="51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0" y="5010154"/>
            <a:ext cx="950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4" y="5360846"/>
            <a:ext cx="571068" cy="37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4" y="5942235"/>
            <a:ext cx="7127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1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460432" cy="1143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alt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Times New Roman" pitchFamily="18" charset="0"/>
                <a:cs typeface="Arial" pitchFamily="34" charset="0"/>
              </a:rPr>
              <a:t>Организация сетевого взаимодействия  </a:t>
            </a:r>
            <a:br>
              <a:rPr kumimoji="0" lang="ru-RU" alt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alt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Times New Roman" pitchFamily="18" charset="0"/>
                <a:cs typeface="Arial" pitchFamily="34" charset="0"/>
              </a:rPr>
              <a:t>с организациями высшего образования</a:t>
            </a:r>
            <a:endParaRPr lang="ru-RU" sz="24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16571"/>
              </p:ext>
            </p:extLst>
          </p:nvPr>
        </p:nvGraphicFramePr>
        <p:xfrm>
          <a:off x="179512" y="1196753"/>
          <a:ext cx="8748464" cy="28366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15051"/>
                <a:gridCol w="4433413"/>
              </a:tblGrid>
              <a:tr h="398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ВУЗы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74" marR="55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П</a:t>
                      </a:r>
                      <a:r>
                        <a:rPr lang="ru-RU" sz="14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рофессиональная 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направленность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74" marR="55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4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Федеральное государственное бюджетное образовательное учреждение высшего профессионального образования «Кубанский государственный аграрный университет»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Кубанский ГАУ)</a:t>
                      </a:r>
                    </a:p>
                  </a:txBody>
                  <a:tcPr marL="55774" marR="55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Реализация 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программ естественнонаучного цикла 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(биология, экология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) </a:t>
                      </a:r>
                      <a:r>
                        <a:rPr lang="ru-RU" sz="14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с 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целью совместной </a:t>
                      </a:r>
                      <a:r>
                        <a:rPr lang="ru-RU" sz="14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довузовской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 подготовки учеников и проведения среди них </a:t>
                      </a:r>
                      <a:r>
                        <a:rPr lang="ru-RU" sz="14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профориентационной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 работы с целью привлечения  выпускников для поступления в университет  </a:t>
                      </a:r>
                    </a:p>
                  </a:txBody>
                  <a:tcPr marL="55774" marR="55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Федеральное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государственное бюджетное образовательное учреждение высшего профессионального образования «Кубанский государственный университет»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(ФГБОУ ВПО «</a:t>
                      </a:r>
                      <a:r>
                        <a:rPr lang="ru-RU" sz="1600" b="1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КубГУ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»)</a:t>
                      </a:r>
                    </a:p>
                  </a:txBody>
                  <a:tcPr marL="55774" marR="55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Углубленное 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изучение 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физики, астрономии, информационных систем и технологий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мероприятия по привлечению учащихся к последующему обучению в </a:t>
                      </a:r>
                      <a:r>
                        <a:rPr lang="ru-RU" sz="14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вузе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55774" marR="55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46464"/>
              </p:ext>
            </p:extLst>
          </p:nvPr>
        </p:nvGraphicFramePr>
        <p:xfrm>
          <a:off x="179512" y="4077072"/>
          <a:ext cx="8748464" cy="26642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15051"/>
                <a:gridCol w="4433413"/>
              </a:tblGrid>
              <a:tr h="12738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Государственное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бюджетное образовательное учреждение высшего профессионального образования «Кубанский государственный медицинский университет»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(ГБОУ ВПО </a:t>
                      </a:r>
                      <a:r>
                        <a:rPr lang="ru-RU" sz="1400" b="1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КубГМУ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 Минздрава России</a:t>
                      </a:r>
                      <a:r>
                        <a:rPr lang="ru-RU" sz="14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55774" marR="55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Углубленная подготовка учащихся </a:t>
                      </a:r>
                      <a:r>
                        <a:rPr lang="ru-RU" sz="14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предпрофильных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 и профильных классов по дисциплинам, </a:t>
                      </a:r>
                      <a:endParaRPr lang="ru-RU" sz="1400" dirty="0" smtClean="0">
                        <a:solidFill>
                          <a:srgbClr val="000099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профилирующим 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при поступлении </a:t>
                      </a:r>
                      <a:endParaRPr lang="ru-RU" sz="1400" dirty="0" smtClean="0">
                        <a:solidFill>
                          <a:srgbClr val="000099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в </a:t>
                      </a:r>
                      <a:r>
                        <a:rPr lang="ru-RU" sz="14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университет </a:t>
                      </a:r>
                      <a:r>
                        <a:rPr lang="ru-RU" sz="14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химия, биология, русский язык)</a:t>
                      </a:r>
                      <a:endParaRPr lang="ru-RU" sz="1400" dirty="0">
                        <a:solidFill>
                          <a:srgbClr val="000099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5774" marR="55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Федеральное государственное бюджетное образовательное учреждение высшего образования «Кубанский государственный технологический университет» </a:t>
                      </a:r>
                      <a:endParaRPr lang="ru-RU" sz="1600" b="1" dirty="0">
                        <a:solidFill>
                          <a:srgbClr val="000099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(ФГБОУ 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ВО </a:t>
                      </a:r>
                      <a:r>
                        <a:rPr lang="ru-RU" sz="16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ru-RU" sz="1600" b="1" dirty="0" err="1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КубГТУ</a:t>
                      </a:r>
                      <a:r>
                        <a:rPr lang="ru-RU" sz="16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»)</a:t>
                      </a:r>
                    </a:p>
                  </a:txBody>
                  <a:tcPr marL="55774" marR="55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Углубленная подготовка по дисциплинам, профилирующим при поступлении в вуз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(математика, физика)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55774" marR="557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25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9"/>
            <a:ext cx="6707088" cy="1143000"/>
          </a:xfrm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b="1" dirty="0" lang="ru-RU" smtClean="0" sz="2800">
                <a:solidFill>
                  <a:srgbClr val="FF0000"/>
                </a:solidFill>
              </a:rPr>
              <a:t>Сетевое взаимодействие «лицей – вуз»</a:t>
            </a:r>
            <a:endParaRPr b="1" dirty="0" lang="ru-RU" sz="280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63" r="60"/>
          <a:stretch/>
        </p:blipFill>
        <p:spPr>
          <a:xfrm rot="16200000">
            <a:off x="5677463" y="1609116"/>
            <a:ext cx="3671024" cy="271359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/>
          <a:srcRect b="80" r="-35"/>
          <a:stretch/>
        </p:blipFill>
        <p:spPr>
          <a:xfrm>
            <a:off x="125712" y="1141465"/>
            <a:ext cx="4302272" cy="1711471"/>
          </a:xfrm>
          <a:prstGeom prst="rect">
            <a:avLst/>
          </a:prstGeom>
        </p:spPr>
      </p:pic>
      <p:pic>
        <p:nvPicPr>
          <p:cNvPr id="307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3248145" cy="291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5" y="2852936"/>
            <a:ext cx="3541713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063" y="4509120"/>
            <a:ext cx="3019683" cy="25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rrowheads="1"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820" y="4419798"/>
            <a:ext cx="2994200" cy="224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25840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Этапы реализации проекта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064896" cy="532859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000099"/>
                </a:solidFill>
              </a:rPr>
              <a:t>2 </a:t>
            </a:r>
            <a:r>
              <a:rPr lang="ru-RU" sz="6000" b="1" dirty="0">
                <a:solidFill>
                  <a:srgbClr val="000099"/>
                </a:solidFill>
              </a:rPr>
              <a:t>этап – </a:t>
            </a:r>
            <a:r>
              <a:rPr lang="ru-RU" sz="6000" b="1" dirty="0" smtClean="0">
                <a:solidFill>
                  <a:srgbClr val="000099"/>
                </a:solidFill>
              </a:rPr>
              <a:t>содержательно-процессуальный (основной):</a:t>
            </a:r>
            <a:endParaRPr lang="ru-RU" sz="6000" b="1" dirty="0">
              <a:solidFill>
                <a:srgbClr val="000099"/>
              </a:solidFill>
            </a:endParaRPr>
          </a:p>
          <a:p>
            <a:pPr algn="just"/>
            <a:r>
              <a:rPr lang="ru-RU" sz="4500" b="1" dirty="0">
                <a:solidFill>
                  <a:srgbClr val="000099"/>
                </a:solidFill>
              </a:rPr>
              <a:t>с</a:t>
            </a:r>
            <a:r>
              <a:rPr lang="ru-RU" sz="4500" b="1" dirty="0" smtClean="0">
                <a:solidFill>
                  <a:srgbClr val="000099"/>
                </a:solidFill>
              </a:rPr>
              <a:t>оздание психолого-педагогических, организационно-методических и материально-технических условий реализации проекта;</a:t>
            </a:r>
            <a:endParaRPr lang="ru-RU" sz="4500" b="1" dirty="0">
              <a:solidFill>
                <a:srgbClr val="000099"/>
              </a:solidFill>
            </a:endParaRPr>
          </a:p>
          <a:p>
            <a:pPr algn="just"/>
            <a:r>
              <a:rPr lang="ru-RU" sz="4500" b="1" dirty="0">
                <a:solidFill>
                  <a:srgbClr val="000099"/>
                </a:solidFill>
              </a:rPr>
              <a:t>р</a:t>
            </a:r>
            <a:r>
              <a:rPr lang="ru-RU" sz="4500" b="1" dirty="0" smtClean="0">
                <a:solidFill>
                  <a:srgbClr val="000099"/>
                </a:solidFill>
              </a:rPr>
              <a:t>азработка и внедрение модели процесса эффективного формирования самоопределения личности;</a:t>
            </a:r>
          </a:p>
          <a:p>
            <a:pPr algn="just"/>
            <a:r>
              <a:rPr lang="ru-RU" sz="4500" b="1" dirty="0">
                <a:solidFill>
                  <a:srgbClr val="000099"/>
                </a:solidFill>
              </a:rPr>
              <a:t>р</a:t>
            </a:r>
            <a:r>
              <a:rPr lang="ru-RU" sz="4500" b="1" dirty="0" smtClean="0">
                <a:solidFill>
                  <a:srgbClr val="000099"/>
                </a:solidFill>
              </a:rPr>
              <a:t>еализация основных мероприятий проекта (разработка и реализация программ элективных курсов и циклов </a:t>
            </a:r>
            <a:r>
              <a:rPr lang="ru-RU" sz="4500" b="1" dirty="0" err="1" smtClean="0">
                <a:solidFill>
                  <a:srgbClr val="000099"/>
                </a:solidFill>
              </a:rPr>
              <a:t>профориентационных</a:t>
            </a:r>
            <a:r>
              <a:rPr lang="ru-RU" sz="4500" b="1" dirty="0" smtClean="0">
                <a:solidFill>
                  <a:srgbClr val="000099"/>
                </a:solidFill>
              </a:rPr>
              <a:t> классных часов,  внедрение в педагогическую  практику новейших </a:t>
            </a:r>
            <a:r>
              <a:rPr lang="ru-RU" sz="4500" b="1" dirty="0" err="1" smtClean="0">
                <a:solidFill>
                  <a:srgbClr val="000099"/>
                </a:solidFill>
              </a:rPr>
              <a:t>профориентационных</a:t>
            </a:r>
            <a:r>
              <a:rPr lang="ru-RU" sz="4500" b="1" dirty="0" smtClean="0">
                <a:solidFill>
                  <a:srgbClr val="000099"/>
                </a:solidFill>
              </a:rPr>
              <a:t> </a:t>
            </a:r>
            <a:r>
              <a:rPr lang="ru-RU" sz="4500" b="1" dirty="0" err="1" smtClean="0">
                <a:solidFill>
                  <a:srgbClr val="000099"/>
                </a:solidFill>
              </a:rPr>
              <a:t>интернет-ресурсов</a:t>
            </a:r>
            <a:r>
              <a:rPr lang="ru-RU" sz="4500" b="1" dirty="0" smtClean="0">
                <a:solidFill>
                  <a:srgbClr val="000099"/>
                </a:solidFill>
              </a:rPr>
              <a:t>, </a:t>
            </a:r>
            <a:r>
              <a:rPr lang="ru-RU" sz="4500" b="1" dirty="0" err="1" smtClean="0">
                <a:solidFill>
                  <a:srgbClr val="000099"/>
                </a:solidFill>
              </a:rPr>
              <a:t>профориентационная</a:t>
            </a:r>
            <a:r>
              <a:rPr lang="ru-RU" sz="4500" b="1" dirty="0" smtClean="0">
                <a:solidFill>
                  <a:srgbClr val="000099"/>
                </a:solidFill>
              </a:rPr>
              <a:t> диагностика,  переориентирование деятельности Центра профориентации лицея под решение </a:t>
            </a:r>
            <a:r>
              <a:rPr lang="ru-RU" sz="4500" b="1" dirty="0">
                <a:solidFill>
                  <a:srgbClr val="000099"/>
                </a:solidFill>
              </a:rPr>
              <a:t>з</a:t>
            </a:r>
            <a:r>
              <a:rPr lang="ru-RU" sz="4500" b="1" dirty="0" smtClean="0">
                <a:solidFill>
                  <a:srgbClr val="000099"/>
                </a:solidFill>
              </a:rPr>
              <a:t>адач проекта, развитие сетевого сотрудничества с вузами и др.);</a:t>
            </a:r>
            <a:endParaRPr lang="ru-RU" sz="4500" b="1" dirty="0">
              <a:solidFill>
                <a:srgbClr val="000099"/>
              </a:solidFill>
            </a:endParaRPr>
          </a:p>
          <a:p>
            <a:pPr algn="just"/>
            <a:r>
              <a:rPr lang="ru-RU" sz="4500" b="1" dirty="0">
                <a:solidFill>
                  <a:srgbClr val="000099"/>
                </a:solidFill>
              </a:rPr>
              <a:t>с</a:t>
            </a:r>
            <a:r>
              <a:rPr lang="ru-RU" sz="4500" b="1" dirty="0" smtClean="0">
                <a:solidFill>
                  <a:srgbClr val="000099"/>
                </a:solidFill>
              </a:rPr>
              <a:t>оставление </a:t>
            </a:r>
            <a:r>
              <a:rPr lang="ru-RU" sz="4500" b="1" dirty="0" err="1" smtClean="0">
                <a:solidFill>
                  <a:srgbClr val="000099"/>
                </a:solidFill>
              </a:rPr>
              <a:t>критериально</a:t>
            </a:r>
            <a:r>
              <a:rPr lang="ru-RU" sz="4500" b="1" dirty="0" smtClean="0">
                <a:solidFill>
                  <a:srgbClr val="000099"/>
                </a:solidFill>
              </a:rPr>
              <a:t>-диагностического комплекса оценки эффективности реализации проекта;</a:t>
            </a:r>
            <a:endParaRPr lang="ru-RU" sz="4500" b="1" dirty="0">
              <a:solidFill>
                <a:srgbClr val="000099"/>
              </a:solidFill>
            </a:endParaRPr>
          </a:p>
          <a:p>
            <a:pPr algn="just"/>
            <a:r>
              <a:rPr lang="ru-RU" sz="4500" b="1" dirty="0" smtClean="0">
                <a:solidFill>
                  <a:srgbClr val="000099"/>
                </a:solidFill>
              </a:rPr>
              <a:t>разработка анкеты изучения самооценки самопознания  старшеклассников;</a:t>
            </a:r>
          </a:p>
          <a:p>
            <a:pPr algn="just"/>
            <a:r>
              <a:rPr lang="ru-RU" sz="4500" b="1" dirty="0">
                <a:solidFill>
                  <a:srgbClr val="000099"/>
                </a:solidFill>
              </a:rPr>
              <a:t>п</a:t>
            </a:r>
            <a:r>
              <a:rPr lang="ru-RU" sz="4500" b="1" dirty="0" smtClean="0">
                <a:solidFill>
                  <a:srgbClr val="000099"/>
                </a:solidFill>
              </a:rPr>
              <a:t>роведение </a:t>
            </a:r>
            <a:r>
              <a:rPr lang="ru-RU" sz="4500" b="1" dirty="0">
                <a:solidFill>
                  <a:srgbClr val="000099"/>
                </a:solidFill>
              </a:rPr>
              <a:t>диагностики эффективности  </a:t>
            </a:r>
            <a:r>
              <a:rPr lang="ru-RU" sz="4500" b="1" dirty="0" smtClean="0">
                <a:solidFill>
                  <a:srgbClr val="000099"/>
                </a:solidFill>
              </a:rPr>
              <a:t>внедрения </a:t>
            </a:r>
            <a:r>
              <a:rPr lang="ru-RU" sz="4500" b="1" dirty="0">
                <a:solidFill>
                  <a:srgbClr val="000099"/>
                </a:solidFill>
              </a:rPr>
              <a:t>модели процесса эффективного формирования самоопределения </a:t>
            </a:r>
            <a:r>
              <a:rPr lang="ru-RU" sz="4500" b="1" dirty="0" smtClean="0">
                <a:solidFill>
                  <a:srgbClr val="000099"/>
                </a:solidFill>
              </a:rPr>
              <a:t>личности;</a:t>
            </a:r>
          </a:p>
          <a:p>
            <a:pPr algn="just"/>
            <a:r>
              <a:rPr lang="ru-RU" sz="4500" b="1" dirty="0">
                <a:solidFill>
                  <a:srgbClr val="000099"/>
                </a:solidFill>
              </a:rPr>
              <a:t>а</a:t>
            </a:r>
            <a:r>
              <a:rPr lang="ru-RU" sz="4500" b="1" dirty="0" smtClean="0">
                <a:solidFill>
                  <a:srgbClr val="000099"/>
                </a:solidFill>
              </a:rPr>
              <a:t>пробация промежуточных результатов реализации проекта</a:t>
            </a:r>
            <a:endParaRPr lang="ru-RU" sz="4500" b="1" dirty="0">
              <a:solidFill>
                <a:srgbClr val="000099"/>
              </a:solidFill>
            </a:endParaRPr>
          </a:p>
          <a:p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17" y="332656"/>
            <a:ext cx="8999982" cy="224676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Формы работы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по формированию профессионального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самоопределения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800" b="1" dirty="0">
              <a:solidFill>
                <a:srgbClr val="FF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8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0700" y="1712128"/>
            <a:ext cx="49132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70C0">
                      <a:alpha val="43000"/>
                    </a:srgbClr>
                  </a:outerShdw>
                </a:effectLst>
                <a:cs typeface="Arial" charset="0"/>
              </a:rPr>
              <a:t>Встречи с представителями предприятий </a:t>
            </a:r>
            <a:r>
              <a:rPr lang="ru-RU" sz="1600" b="1" dirty="0">
                <a:solidFill>
                  <a:srgbClr val="0000FF"/>
                </a:solidFill>
                <a:ea typeface="Calibri"/>
                <a:cs typeface="Arial" charset="0"/>
              </a:rPr>
              <a:t>ПАО «Сатурн»,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00FF"/>
                </a:solidFill>
                <a:ea typeface="Calibri"/>
                <a:cs typeface="Arial" charset="0"/>
              </a:rPr>
              <a:t>Краснодарский хлебозавод № 6</a:t>
            </a:r>
            <a:endParaRPr lang="ru-RU" alt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70C0">
                    <a:alpha val="43000"/>
                  </a:srgbClr>
                </a:outerShdw>
              </a:effectLst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70C0">
                      <a:alpha val="43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70C0">
                      <a:alpha val="43000"/>
                    </a:srgbClr>
                  </a:outerShdw>
                </a:effectLst>
                <a:cs typeface="Arial" charset="0"/>
              </a:rPr>
              <a:t>Экскурсии на предприятия</a:t>
            </a:r>
            <a:r>
              <a:rPr lang="ru-RU" dirty="0">
                <a:solidFill>
                  <a:prstClr val="black"/>
                </a:solidFill>
                <a:ea typeface="Calibri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00FF"/>
                </a:solidFill>
                <a:ea typeface="Calibri"/>
                <a:cs typeface="Arial" charset="0"/>
              </a:rPr>
              <a:t>ЗАО «Очаково», Кондитерский комбинат   «Кубань» (г. Тимашевск)</a:t>
            </a:r>
            <a:endParaRPr lang="ru-RU" alt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70C0">
                    <a:alpha val="43000"/>
                  </a:srgbClr>
                </a:outerShdw>
              </a:effectLst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b="1" dirty="0">
              <a:solidFill>
                <a:prstClr val="black"/>
              </a:solidFill>
              <a:effectLst>
                <a:outerShdw blurRad="38100" dist="38100" dir="2700000" algn="tl">
                  <a:srgbClr val="0070C0">
                    <a:alpha val="43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70C0">
                      <a:alpha val="43000"/>
                    </a:srgbClr>
                  </a:outerShdw>
                </a:effectLst>
                <a:cs typeface="Arial" charset="0"/>
              </a:rPr>
              <a:t>Мастер-классы в учреждениях среднего профессионального образования</a:t>
            </a:r>
            <a:endParaRPr lang="ru-RU" dirty="0">
              <a:solidFill>
                <a:prstClr val="black"/>
              </a:solidFill>
              <a:ea typeface="Calibri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00FF"/>
                </a:solidFill>
                <a:ea typeface="Calibri"/>
                <a:cs typeface="Arial" charset="0"/>
              </a:rPr>
              <a:t>Краснодарские колледжи электронного приборостроения, торгово-экономический и политехнический</a:t>
            </a:r>
            <a:endParaRPr lang="ru-RU" alt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70C0">
                    <a:alpha val="43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ru-RU" altLang="ru-RU" b="1" dirty="0">
              <a:solidFill>
                <a:prstClr val="black"/>
              </a:solidFill>
              <a:effectLst>
                <a:outerShdw blurRad="38100" dist="38100" dir="2700000" algn="tl">
                  <a:srgbClr val="0070C0">
                    <a:alpha val="43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70C0">
                      <a:alpha val="43000"/>
                    </a:srgbClr>
                  </a:outerShdw>
                </a:effectLst>
                <a:cs typeface="Arial" charset="0"/>
              </a:rPr>
              <a:t>Посещение «Ярмарки профессий»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solidFill>
                <a:prstClr val="black"/>
              </a:solidFill>
              <a:effectLst>
                <a:outerShdw blurRad="38100" dist="38100" dir="2700000" algn="tl">
                  <a:srgbClr val="0070C0">
                    <a:alpha val="43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70C0">
                      <a:alpha val="43000"/>
                    </a:srgbClr>
                  </a:outerShdw>
                </a:effectLst>
                <a:cs typeface="Arial" charset="0"/>
              </a:rPr>
              <a:t>Музейные уроки</a:t>
            </a:r>
          </a:p>
        </p:txBody>
      </p:sp>
      <p:pic>
        <p:nvPicPr>
          <p:cNvPr id="3075" name="Picture 3" descr="D:\Рабочий стол\IMG-20171123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6" y="4005063"/>
            <a:ext cx="1808248" cy="135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Рабочий стол\IMG-20180112-WA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6" y="1456040"/>
            <a:ext cx="1973351" cy="148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57" y="2778862"/>
            <a:ext cx="1975078" cy="131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56" y="5032906"/>
            <a:ext cx="1975079" cy="1479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8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1390</Words>
  <Application>Microsoft Office PowerPoint</Application>
  <PresentationFormat>Экран (4:3)</PresentationFormat>
  <Paragraphs>272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3_Тема Office</vt:lpstr>
      <vt:lpstr>Тема Office</vt:lpstr>
      <vt:lpstr>1_Тема Office</vt:lpstr>
      <vt:lpstr>Муниципальное автономное общеобразовательное учреждение муниципального образования город Краснодар  лицей №64 имени Вадима Миронова  </vt:lpstr>
      <vt:lpstr>Презентация PowerPoint</vt:lpstr>
      <vt:lpstr>Этапы реализации проекта</vt:lpstr>
      <vt:lpstr>Этапы реализации проекта</vt:lpstr>
      <vt:lpstr>Презентация PowerPoint</vt:lpstr>
      <vt:lpstr>Организация сетевого взаимодействия   с организациями высшего образования</vt:lpstr>
      <vt:lpstr>Сетевое взаимодействие «лицей – вуз»</vt:lpstr>
      <vt:lpstr>Этапы реализации проекта</vt:lpstr>
      <vt:lpstr>Презентация PowerPoint</vt:lpstr>
      <vt:lpstr>Презентация PowerPoint</vt:lpstr>
      <vt:lpstr>Программа профориентационной работы «Будущие профессионалы»</vt:lpstr>
      <vt:lpstr>Профориентационная диагностика с использованием ресурсов ЦЗ</vt:lpstr>
      <vt:lpstr>Диагностика с применением стандартизированных авторских методик</vt:lpstr>
      <vt:lpstr>Профили обучения в лицее</vt:lpstr>
      <vt:lpstr>Презентация PowerPoint</vt:lpstr>
      <vt:lpstr>Этапы реализации проекта</vt:lpstr>
      <vt:lpstr>Презентация PowerPoint</vt:lpstr>
      <vt:lpstr>Презентация PowerPoint</vt:lpstr>
      <vt:lpstr>Презентация PowerPoint</vt:lpstr>
      <vt:lpstr>Блоки модели</vt:lpstr>
      <vt:lpstr>Критерии и показатели  (индикаторы) эффективности реализации модели</vt:lpstr>
      <vt:lpstr>Результаты ЕГЭ по профильным и обязательным предметам в разрезе направленности профиля обучения (2021-2022  учебном году)</vt:lpstr>
      <vt:lpstr>Презентация PowerPoint</vt:lpstr>
      <vt:lpstr> Диаграмма студентов  (выпускников МАОУ лицей № 64) 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муниципального образования город Краснодар  лицей №64 имени Вадима Миронова  </dc:title>
  <dc:creator>ЕГЭ</dc:creator>
  <cp:lastModifiedBy>Техно(м)</cp:lastModifiedBy>
  <cp:revision>13</cp:revision>
  <dcterms:created xsi:type="dcterms:W3CDTF">2022-08-24T17:24:19Z</dcterms:created>
  <dcterms:modified xsi:type="dcterms:W3CDTF">2022-08-26T06:46:31Z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2841784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