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6" r:id="rId2"/>
    <p:sldId id="278" r:id="rId3"/>
    <p:sldId id="260" r:id="rId4"/>
    <p:sldId id="261" r:id="rId5"/>
    <p:sldId id="262" r:id="rId6"/>
    <p:sldId id="265" r:id="rId7"/>
    <p:sldId id="263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9" r:id="rId19"/>
    <p:sldId id="281" r:id="rId20"/>
    <p:sldId id="282" r:id="rId21"/>
    <p:sldId id="283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341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8" d="100"/>
          <a:sy n="38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1D4FF-127A-49E5-80D4-D3747356B5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E5A8E-A39D-4C9E-9A11-C40A9CD38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8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E5A8E-A39D-4C9E-9A11-C40A9CD386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2109-CC40-46D5-9D19-7E889D0A1C3D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6BAD-1DAD-4B0A-81B1-181333B5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2109-CC40-46D5-9D19-7E889D0A1C3D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6BAD-1DAD-4B0A-81B1-181333B5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2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2109-CC40-46D5-9D19-7E889D0A1C3D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6BAD-1DAD-4B0A-81B1-181333B5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4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2109-CC40-46D5-9D19-7E889D0A1C3D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6BAD-1DAD-4B0A-81B1-181333B5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2109-CC40-46D5-9D19-7E889D0A1C3D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6BAD-1DAD-4B0A-81B1-181333B5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7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2109-CC40-46D5-9D19-7E889D0A1C3D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6BAD-1DAD-4B0A-81B1-181333B5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3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2109-CC40-46D5-9D19-7E889D0A1C3D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6BAD-1DAD-4B0A-81B1-181333B5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2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2109-CC40-46D5-9D19-7E889D0A1C3D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6BAD-1DAD-4B0A-81B1-181333B5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0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2109-CC40-46D5-9D19-7E889D0A1C3D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6BAD-1DAD-4B0A-81B1-181333B5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3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2109-CC40-46D5-9D19-7E889D0A1C3D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6BAD-1DAD-4B0A-81B1-181333B5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8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2109-CC40-46D5-9D19-7E889D0A1C3D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6BAD-1DAD-4B0A-81B1-181333B5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5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C2109-CC40-46D5-9D19-7E889D0A1C3D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56BAD-1DAD-4B0A-81B1-181333B5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9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"/>
            <a:ext cx="12192000" cy="667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9040" y="2668314"/>
            <a:ext cx="70165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CC0099"/>
                </a:solidFill>
              </a:rPr>
              <a:t>РАЗВИТИЕ </a:t>
            </a:r>
          </a:p>
          <a:p>
            <a:pPr algn="ctr"/>
            <a:r>
              <a:rPr lang="ru-RU" sz="2300" b="1" dirty="0" smtClean="0">
                <a:solidFill>
                  <a:srgbClr val="CC0099"/>
                </a:solidFill>
              </a:rPr>
              <a:t>ЛОГИЧЕСКОГО МЫШЛЕНИЯ ДЕТЕЙ ПОСРЕДСТВОМ ДИДАКТИЧЕСКИХ ИГР</a:t>
            </a:r>
          </a:p>
          <a:p>
            <a:pPr algn="ctr"/>
            <a:r>
              <a:rPr lang="ru-RU" sz="2300" b="1" dirty="0" smtClean="0">
                <a:solidFill>
                  <a:srgbClr val="CC0099"/>
                </a:solidFill>
              </a:rPr>
              <a:t>(подборка игровых упражнений для </a:t>
            </a:r>
            <a:r>
              <a:rPr lang="ru-RU" sz="2300" b="1" smtClean="0">
                <a:solidFill>
                  <a:srgbClr val="CC0099"/>
                </a:solidFill>
              </a:rPr>
              <a:t>детей </a:t>
            </a:r>
          </a:p>
          <a:p>
            <a:pPr algn="ctr"/>
            <a:r>
              <a:rPr lang="ru-RU" sz="2300" b="1" smtClean="0">
                <a:solidFill>
                  <a:srgbClr val="CC0099"/>
                </a:solidFill>
              </a:rPr>
              <a:t>и их родителей)</a:t>
            </a:r>
            <a:endParaRPr lang="en-US" sz="2300" b="1" dirty="0">
              <a:solidFill>
                <a:srgbClr val="CC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7819" y="4558086"/>
            <a:ext cx="42462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Подготовила педагог-психолог 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МАОУ </a:t>
            </a:r>
            <a:r>
              <a:rPr lang="ru-RU" sz="1600" b="1" dirty="0" smtClean="0">
                <a:solidFill>
                  <a:srgbClr val="0070C0"/>
                </a:solidFill>
              </a:rPr>
              <a:t>лицея № 64</a:t>
            </a:r>
          </a:p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 Агапитова  Татьяна Константиновна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23260" y="205741"/>
            <a:ext cx="6537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/>
            <a:r>
              <a:rPr lang="ru-RU" sz="2400" i="1" dirty="0">
                <a:solidFill>
                  <a:srgbClr val="00B0F0"/>
                </a:solidFill>
                <a:latin typeface="Cambria" panose="02040503050406030204" pitchFamily="18" charset="0"/>
              </a:rPr>
              <a:t>Описание</a:t>
            </a:r>
            <a:r>
              <a:rPr lang="ru-RU" sz="2400" dirty="0">
                <a:solidFill>
                  <a:srgbClr val="00B0F0"/>
                </a:solidFill>
                <a:latin typeface="Cambria" panose="02040503050406030204" pitchFamily="18" charset="0"/>
              </a:rPr>
              <a:t>: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на следующем слайде представлено 4 круга разного цвета и размера. Предложите 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ребенку показать тот круг, который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Вы загадали. </a:t>
            </a:r>
          </a:p>
          <a:p>
            <a:pPr indent="190500" algn="just"/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ОБЪЯСНИТЕ ребенку 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правила игры: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отгадывая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, можно задавать вопросы, только со словами больше или меньше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indent="190500" algn="just"/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Например:</a:t>
            </a:r>
            <a:endParaRPr lang="ru-RU" sz="2400" b="0" i="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indent="190500" algn="just"/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- Это круг больше красного? (Да.)</a:t>
            </a:r>
            <a:endParaRPr lang="ru-RU" sz="2400" b="0" i="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indent="190500" algn="just"/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- Он больше синего? (Да.)</a:t>
            </a:r>
            <a:endParaRPr lang="ru-RU" sz="2400" b="0" i="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indent="190500" algn="just"/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- Больше желтого? (Нет.)</a:t>
            </a:r>
            <a:endParaRPr lang="ru-RU" sz="2400" b="0" i="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Это 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зеленый круг? (Да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.)</a:t>
            </a:r>
          </a:p>
          <a:p>
            <a:pPr marL="342900" indent="-342900" algn="just">
              <a:buFontTx/>
              <a:buChar char="-"/>
            </a:pPr>
            <a:endParaRPr lang="ru-RU" sz="2400" b="0" i="0" dirty="0">
              <a:solidFill>
                <a:srgbClr val="002060"/>
              </a:solidFill>
              <a:effectLst/>
              <a:latin typeface="Cambria" panose="020405030504060302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 ЭТОЙ ИГРЕ МОЖНО ИСПОЛЬЗОВАТЬ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НЕ ТОЛЬКО КРУГИ</a:t>
            </a:r>
            <a:endParaRPr lang="ru-RU" sz="2400" b="1" i="1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56" y="3625218"/>
            <a:ext cx="1863090" cy="1863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77540" cy="3177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58" y="3177540"/>
            <a:ext cx="1379223" cy="13792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70" y="1322734"/>
            <a:ext cx="861060" cy="8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"/>
            <a:ext cx="12192000" cy="6652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0520" y="3886200"/>
            <a:ext cx="4974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C0099"/>
                </a:solidFill>
              </a:rPr>
              <a:t>ОБЩИЙ ПРИЗНАК</a:t>
            </a:r>
            <a:endParaRPr lang="en-US" sz="48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06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0540" y="3497580"/>
            <a:ext cx="5212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C0099"/>
                </a:solidFill>
              </a:rPr>
              <a:t>ЧЕТВЕРЫЙ ЛИШНИЙ</a:t>
            </a:r>
            <a:endParaRPr lang="en-US" sz="44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2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6280" y="2838539"/>
            <a:ext cx="50404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C0099"/>
                </a:solidFill>
              </a:rPr>
              <a:t>УСТАНОВИ</a:t>
            </a:r>
          </a:p>
          <a:p>
            <a:r>
              <a:rPr lang="ru-RU" sz="4400" b="1" dirty="0" smtClean="0">
                <a:solidFill>
                  <a:srgbClr val="CC0099"/>
                </a:solidFill>
              </a:rPr>
              <a:t> ЗАКОНОМЕРНОСТЬ</a:t>
            </a:r>
            <a:endParaRPr lang="en-US" sz="44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204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82880"/>
            <a:ext cx="4596765" cy="65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15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7416" y="3244334"/>
            <a:ext cx="53116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CC0099"/>
                </a:solidFill>
              </a:rPr>
              <a:t>КИНЕЗИОЛОГИЧЕСКИЕ </a:t>
            </a:r>
            <a:endParaRPr lang="ru-RU" sz="4000" b="1" dirty="0" smtClean="0">
              <a:solidFill>
                <a:srgbClr val="CC0099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CC0099"/>
                </a:solidFill>
              </a:rPr>
              <a:t>УПРАЖНЕНИЯ</a:t>
            </a:r>
            <a:endParaRPr lang="en-US" sz="40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3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552450"/>
            <a:ext cx="889762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48" y="251460"/>
            <a:ext cx="6800903" cy="64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0"/>
            <a:ext cx="7177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" y="228600"/>
            <a:ext cx="12352020" cy="6377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0520" y="3086100"/>
            <a:ext cx="525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C0099"/>
                </a:solidFill>
              </a:rPr>
              <a:t>ДОРОГОЙ ДРУГ, </a:t>
            </a:r>
          </a:p>
          <a:p>
            <a:pPr algn="ctr"/>
            <a:r>
              <a:rPr lang="ru-RU" sz="4400" b="1" dirty="0" smtClean="0">
                <a:solidFill>
                  <a:srgbClr val="CC0099"/>
                </a:solidFill>
              </a:rPr>
              <a:t>ТЫ - МОЛОДЕЦ!!!!</a:t>
            </a:r>
          </a:p>
        </p:txBody>
      </p:sp>
    </p:spTree>
    <p:extLst>
      <p:ext uri="{BB962C8B-B14F-4D97-AF65-F5344CB8AC3E}">
        <p14:creationId xmlns:p14="http://schemas.microsoft.com/office/powerpoint/2010/main" val="77395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52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3360" y="3326130"/>
            <a:ext cx="6994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C0099"/>
                </a:solidFill>
              </a:rPr>
              <a:t>ЗАКОНЧИ ПРЕДЛОЖЕНИЕ</a:t>
            </a:r>
            <a:endParaRPr lang="en-US" sz="48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40528" y="612860"/>
            <a:ext cx="775981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/>
            <a:r>
              <a:rPr lang="ru-RU" sz="22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Описание:</a:t>
            </a:r>
            <a:r>
              <a:rPr lang="ru-RU" sz="2200" b="1" i="1" dirty="0">
                <a:solidFill>
                  <a:srgbClr val="00B0F0"/>
                </a:solidFill>
                <a:latin typeface="Cambria" panose="02040503050406030204" pitchFamily="18" charset="0"/>
              </a:rPr>
              <a:t> </a:t>
            </a:r>
            <a:r>
              <a:rPr lang="ru-RU" sz="2200" b="1" dirty="0">
                <a:solidFill>
                  <a:srgbClr val="00B0F0"/>
                </a:solidFill>
                <a:latin typeface="Cambria" panose="02040503050406030204" pitchFamily="18" charset="0"/>
              </a:rPr>
              <a:t>детям предлагается закончить предложения:</a:t>
            </a:r>
            <a:endParaRPr lang="ru-RU" sz="2200" b="1" i="0" dirty="0" smtClean="0"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  <a:p>
            <a:pPr indent="190500" algn="just"/>
            <a:endParaRPr lang="ru-RU" sz="22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indent="190500" algn="just"/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• </a:t>
            </a:r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Лимон кислый, а сахар... (сладкий).</a:t>
            </a:r>
            <a:endParaRPr lang="ru-RU" sz="2200" b="1" i="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indent="190500" algn="just"/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• Ты ходишь ногами, а бросаешь... (руками).</a:t>
            </a:r>
            <a:endParaRPr lang="ru-RU" sz="2200" b="1" i="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indent="190500" algn="just"/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• Если стол выше стула, то стул... (ниже стола).</a:t>
            </a:r>
            <a:endParaRPr lang="ru-RU" sz="2200" b="1" i="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indent="190500" algn="just"/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• Если два больше одного, то один... (меньше двух).</a:t>
            </a:r>
            <a:endParaRPr lang="ru-RU" sz="2200" b="1" i="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indent="190500" algn="just"/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• Если Саша вышла из дома раньше Сережи, то Сережа... (вышел позже Саши).</a:t>
            </a:r>
            <a:endParaRPr lang="ru-RU" sz="2200" b="1" i="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indent="190500" algn="just"/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• Если река глубже ручейка, то ручеек... (мельче реки).</a:t>
            </a:r>
            <a:endParaRPr lang="ru-RU" sz="2200" b="1" i="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indent="190500" algn="just"/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• Если сестра старше брата, то брат... (младше сестры).</a:t>
            </a:r>
            <a:endParaRPr lang="ru-RU" sz="2200" b="1" i="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indent="190500" algn="just"/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• Если правая рука справа, то левая... (слева).</a:t>
            </a:r>
            <a:endParaRPr lang="ru-RU" sz="2200" b="1" i="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indent="190500" algn="just"/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• Мальчики вырастают и становятся мужчинами, а девочки... (женщинами)</a:t>
            </a:r>
            <a:endParaRPr lang="ru-RU" sz="2200" b="1" i="0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"/>
            <a:ext cx="12192000" cy="6606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20540" y="3794760"/>
            <a:ext cx="541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C0099"/>
                </a:solidFill>
              </a:rPr>
              <a:t>ПОЛЕЗНО - ВРЕДНО</a:t>
            </a:r>
            <a:endParaRPr lang="en-US" sz="48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99918" y="913142"/>
            <a:ext cx="84057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/>
            <a:r>
              <a:rPr lang="ru-RU" sz="2700" i="1" dirty="0" smtClean="0">
                <a:solidFill>
                  <a:srgbClr val="00B0F0"/>
                </a:solidFill>
                <a:latin typeface="Cambria" panose="02040503050406030204" pitchFamily="18" charset="0"/>
              </a:rPr>
              <a:t>Описание</a:t>
            </a:r>
            <a:r>
              <a:rPr lang="ru-RU" sz="2700" dirty="0">
                <a:solidFill>
                  <a:srgbClr val="00B0F0"/>
                </a:solidFill>
                <a:latin typeface="Cambria" panose="02040503050406030204" pitchFamily="18" charset="0"/>
              </a:rPr>
              <a:t>:</a:t>
            </a:r>
            <a:r>
              <a:rPr lang="ru-RU" sz="27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</a:p>
          <a:p>
            <a:pPr indent="190500" algn="just"/>
            <a:r>
              <a:rPr lang="ru-RU" sz="27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рассмотреть </a:t>
            </a:r>
            <a:r>
              <a:rPr lang="ru-RU" sz="2700" dirty="0">
                <a:solidFill>
                  <a:srgbClr val="002060"/>
                </a:solidFill>
                <a:latin typeface="Cambria" panose="02040503050406030204" pitchFamily="18" charset="0"/>
              </a:rPr>
              <a:t>какой-либо объект или явление, отмечая его положительные и отрицательные стороны, например: если идет дождь - это хорошо, потому что растения пьют воду и лучше растут, но если дождь идет слишком долго - это плохо, потому что корни растений могут сгнить от переизбытка влаги</a:t>
            </a:r>
            <a:r>
              <a:rPr lang="ru-RU" sz="27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indent="190500" algn="just"/>
            <a:endParaRPr lang="ru-RU" sz="3200" i="0" dirty="0">
              <a:solidFill>
                <a:srgbClr val="002060"/>
              </a:solidFill>
              <a:effectLst/>
              <a:latin typeface="Cambria" panose="02040503050406030204" pitchFamily="18" charset="0"/>
            </a:endParaRPr>
          </a:p>
          <a:p>
            <a:pPr indent="190500" algn="just"/>
            <a:endParaRPr lang="ru-RU" sz="32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indent="190500" algn="just"/>
            <a:endParaRPr lang="ru-RU" sz="3200" i="0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"/>
            <a:ext cx="12192000" cy="6606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6280" y="3863340"/>
            <a:ext cx="4941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C0099"/>
                </a:solidFill>
              </a:rPr>
              <a:t>ЧТО Я ЗАГАДАЛА?</a:t>
            </a:r>
            <a:endParaRPr lang="en-US" sz="48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192</Words>
  <Application>Microsoft Office PowerPoint</Application>
  <PresentationFormat>Произвольный</PresentationFormat>
  <Paragraphs>43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Самарин</dc:creator>
  <cp:lastModifiedBy>АгаТа</cp:lastModifiedBy>
  <cp:revision>19</cp:revision>
  <dcterms:created xsi:type="dcterms:W3CDTF">2020-04-15T11:48:55Z</dcterms:created>
  <dcterms:modified xsi:type="dcterms:W3CDTF">2021-04-03T18:03:06Z</dcterms:modified>
</cp:coreProperties>
</file>